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7" r:id="rId4"/>
    <p:sldMasterId id="2147483854" r:id="rId5"/>
    <p:sldMasterId id="2147483884" r:id="rId6"/>
  </p:sldMasterIdLst>
  <p:notesMasterIdLst>
    <p:notesMasterId r:id="rId48"/>
  </p:notesMasterIdLst>
  <p:handoutMasterIdLst>
    <p:handoutMasterId r:id="rId49"/>
  </p:handoutMasterIdLst>
  <p:sldIdLst>
    <p:sldId id="919" r:id="rId7"/>
    <p:sldId id="1938" r:id="rId8"/>
    <p:sldId id="1939" r:id="rId9"/>
    <p:sldId id="1952" r:id="rId10"/>
    <p:sldId id="1953" r:id="rId11"/>
    <p:sldId id="1954" r:id="rId12"/>
    <p:sldId id="1967" r:id="rId13"/>
    <p:sldId id="1968" r:id="rId14"/>
    <p:sldId id="748" r:id="rId15"/>
    <p:sldId id="1940" r:id="rId16"/>
    <p:sldId id="1941" r:id="rId17"/>
    <p:sldId id="1942" r:id="rId18"/>
    <p:sldId id="1137" r:id="rId19"/>
    <p:sldId id="1151" r:id="rId20"/>
    <p:sldId id="1127" r:id="rId21"/>
    <p:sldId id="1126" r:id="rId22"/>
    <p:sldId id="1204" r:id="rId23"/>
    <p:sldId id="1185" r:id="rId24"/>
    <p:sldId id="1183" r:id="rId25"/>
    <p:sldId id="1186" r:id="rId26"/>
    <p:sldId id="1187" r:id="rId27"/>
    <p:sldId id="1195" r:id="rId28"/>
    <p:sldId id="1188" r:id="rId29"/>
    <p:sldId id="1189" r:id="rId30"/>
    <p:sldId id="1190" r:id="rId31"/>
    <p:sldId id="1087" r:id="rId32"/>
    <p:sldId id="311" r:id="rId33"/>
    <p:sldId id="2141411544" r:id="rId34"/>
    <p:sldId id="373" r:id="rId35"/>
    <p:sldId id="1913" r:id="rId36"/>
    <p:sldId id="1914" r:id="rId37"/>
    <p:sldId id="1174" r:id="rId38"/>
    <p:sldId id="1971" r:id="rId39"/>
    <p:sldId id="1207" r:id="rId40"/>
    <p:sldId id="1233" r:id="rId41"/>
    <p:sldId id="1210" r:id="rId42"/>
    <p:sldId id="1206" r:id="rId43"/>
    <p:sldId id="1969" r:id="rId44"/>
    <p:sldId id="1238" r:id="rId45"/>
    <p:sldId id="1234" r:id="rId46"/>
    <p:sldId id="999" r:id="rId47"/>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Lucida Console" panose="020B0609040504020204" pitchFamily="49" charset="0"/>
      <p:regular r:id="rId58"/>
    </p:embeddedFont>
    <p:embeddedFont>
      <p:font typeface="Open Sans" panose="020B0606030504020204" pitchFamily="34" charset="0"/>
      <p:regular r:id="rId59"/>
      <p:bold r:id="rId60"/>
      <p:italic r:id="rId61"/>
      <p:boldItalic r:id="rId62"/>
    </p:embeddedFont>
    <p:embeddedFont>
      <p:font typeface="Segoe Light" panose="020B0604020202020204" charset="0"/>
      <p:regular r:id="rId63"/>
      <p:italic r:id="rId64"/>
    </p:embeddedFont>
    <p:embeddedFont>
      <p:font typeface="Segoe UI" panose="020B0502040204020203" pitchFamily="34" charset="0"/>
      <p:regular r:id="rId65"/>
      <p:bold r:id="rId66"/>
      <p:italic r:id="rId67"/>
      <p:boldItalic r:id="rId68"/>
    </p:embeddedFont>
    <p:embeddedFont>
      <p:font typeface="Segoe UI Light" panose="020B0502040204020203" pitchFamily="34" charset="0"/>
      <p:regular r:id="rId69"/>
      <p:italic r:id="rId70"/>
    </p:embeddedFont>
    <p:embeddedFont>
      <p:font typeface="Tw Cen MT" panose="020B0602020104020603" pitchFamily="34" charset="0"/>
      <p:regular r:id="rId71"/>
      <p:bold r:id="rId72"/>
      <p:italic r:id="rId73"/>
      <p:boldItalic r:id="rId74"/>
    </p:embeddedFont>
  </p:embeddedFontLst>
  <p:defaultText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1201" userDrawn="1">
          <p15:clr>
            <a:srgbClr val="A4A3A4"/>
          </p15:clr>
        </p15:guide>
        <p15:guide id="3" orient="horz" pos="2735" userDrawn="1">
          <p15:clr>
            <a:srgbClr val="A4A3A4"/>
          </p15:clr>
        </p15:guide>
        <p15:guide id="4" orient="horz" pos="4176" userDrawn="1">
          <p15:clr>
            <a:srgbClr val="A4A3A4"/>
          </p15:clr>
        </p15:guide>
        <p15:guide id="5" orient="horz" pos="1488" userDrawn="1">
          <p15:clr>
            <a:srgbClr val="A4A3A4"/>
          </p15:clr>
        </p15:guide>
        <p15:guide id="6" orient="horz" pos="912" userDrawn="1">
          <p15:clr>
            <a:srgbClr val="A4A3A4"/>
          </p15:clr>
        </p15:guide>
        <p15:guide id="7" pos="3840" userDrawn="1">
          <p15:clr>
            <a:srgbClr val="A4A3A4"/>
          </p15:clr>
        </p15:guide>
        <p15:guide id="8" pos="327" userDrawn="1">
          <p15:clr>
            <a:srgbClr val="A4A3A4"/>
          </p15:clr>
        </p15:guide>
        <p15:guide id="9" pos="1191" userDrawn="1">
          <p15:clr>
            <a:srgbClr val="A4A3A4"/>
          </p15:clr>
        </p15:guide>
        <p15:guide id="10" pos="7352" userDrawn="1">
          <p15:clr>
            <a:srgbClr val="A4A3A4"/>
          </p15:clr>
        </p15:guide>
        <p15:guide id="11" pos="7065" userDrawn="1">
          <p15:clr>
            <a:srgbClr val="A4A3A4"/>
          </p15:clr>
        </p15:guide>
        <p15:guide id="12" pos="6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ACE58F"/>
    <a:srgbClr val="429A16"/>
    <a:srgbClr val="FFFFFF"/>
    <a:srgbClr val="F8F57B"/>
    <a:srgbClr val="000000"/>
    <a:srgbClr val="59D01E"/>
    <a:srgbClr val="292929"/>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105" autoAdjust="0"/>
  </p:normalViewPr>
  <p:slideViewPr>
    <p:cSldViewPr snapToGrid="0">
      <p:cViewPr varScale="1">
        <p:scale>
          <a:sx n="119" d="100"/>
          <a:sy n="119" d="100"/>
        </p:scale>
        <p:origin x="96" y="348"/>
      </p:cViewPr>
      <p:guideLst>
        <p:guide orient="horz" pos="144"/>
        <p:guide orient="horz" pos="1201"/>
        <p:guide orient="horz" pos="2735"/>
        <p:guide orient="horz" pos="4176"/>
        <p:guide orient="horz" pos="1488"/>
        <p:guide orient="horz" pos="912"/>
        <p:guide pos="3840"/>
        <p:guide pos="327"/>
        <p:guide pos="1191"/>
        <p:guide pos="7352"/>
        <p:guide pos="7065"/>
        <p:guide pos="611"/>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EA038-76BE-4D79-8BB1-2CEA3DA7B7A6}"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GB"/>
        </a:p>
      </dgm:t>
    </dgm:pt>
    <dgm:pt modelId="{DAE59DF2-9529-4568-9BA0-D8C9F1B80997}">
      <dgm:prSet/>
      <dgm:spPr/>
      <dgm:t>
        <a:bodyPr/>
        <a:lstStyle/>
        <a:p>
          <a:r>
            <a:rPr lang="en-GB" b="0" baseline="0" dirty="0"/>
            <a:t>F# Emphasises Clear Code to Solve Real-world Problems</a:t>
          </a:r>
        </a:p>
      </dgm:t>
    </dgm:pt>
    <dgm:pt modelId="{4E623336-8DAC-4F14-AA89-0F8E6E6C7225}" type="parTrans" cxnId="{6200A3D2-3D62-4BB3-A8D3-9E572D413AF6}">
      <dgm:prSet/>
      <dgm:spPr/>
    </dgm:pt>
    <dgm:pt modelId="{789B9B66-4F59-41E5-A7D9-1B3966BF1714}" type="sibTrans" cxnId="{6200A3D2-3D62-4BB3-A8D3-9E572D413AF6}">
      <dgm:prSet/>
      <dgm:spPr/>
    </dgm:pt>
    <dgm:pt modelId="{149B0C85-1675-410C-8034-1060638F0F04}">
      <dgm:prSet/>
      <dgm:spPr/>
      <dgm:t>
        <a:bodyPr/>
        <a:lstStyle/>
        <a:p>
          <a:r>
            <a:rPr lang="en-GB" b="0" u="sng" baseline="0" dirty="0"/>
            <a:t>Simple</a:t>
          </a:r>
          <a:r>
            <a:rPr lang="en-GB" b="0" baseline="0" dirty="0"/>
            <a:t>, </a:t>
          </a:r>
          <a:r>
            <a:rPr lang="en-GB" b="0" u="sng" baseline="0" dirty="0"/>
            <a:t>clear</a:t>
          </a:r>
          <a:r>
            <a:rPr lang="en-GB" b="0" baseline="0" dirty="0"/>
            <a:t> code is the F# Code I Love</a:t>
          </a:r>
          <a:endParaRPr lang="en-GB" dirty="0"/>
        </a:p>
      </dgm:t>
    </dgm:pt>
    <dgm:pt modelId="{0053E430-2A79-4394-A503-7C2392C74691}" type="parTrans" cxnId="{7F56F262-E4B8-472F-9082-0BD4CFE4DD4D}">
      <dgm:prSet/>
      <dgm:spPr/>
    </dgm:pt>
    <dgm:pt modelId="{4190056E-BB93-4C56-8A84-EEA281E37DE8}" type="sibTrans" cxnId="{7F56F262-E4B8-472F-9082-0BD4CFE4DD4D}">
      <dgm:prSet/>
      <dgm:spPr/>
    </dgm:pt>
    <dgm:pt modelId="{F68D8EE6-ED3F-45C7-A220-CF0D98DDBCF8}">
      <dgm:prSet/>
      <dgm:spPr/>
      <dgm:t>
        <a:bodyPr/>
        <a:lstStyle/>
        <a:p>
          <a:r>
            <a:rPr lang="en-GB" b="0" baseline="0" dirty="0"/>
            <a:t>Object Programming </a:t>
          </a:r>
        </a:p>
        <a:p>
          <a:r>
            <a:rPr lang="en-GB" b="0" baseline="0" dirty="0"/>
            <a:t>&lt;&gt; </a:t>
          </a:r>
        </a:p>
        <a:p>
          <a:r>
            <a:rPr lang="en-GB" b="0" baseline="0" dirty="0"/>
            <a:t>Object-Oriented Programming</a:t>
          </a:r>
          <a:endParaRPr lang="en-GB" dirty="0"/>
        </a:p>
      </dgm:t>
    </dgm:pt>
    <dgm:pt modelId="{4AD0C0FB-E7CF-4DDB-A08F-15951F5E2017}" type="parTrans" cxnId="{BA5713C6-92FE-47BD-9AE8-D064A3344872}">
      <dgm:prSet/>
      <dgm:spPr/>
    </dgm:pt>
    <dgm:pt modelId="{F791B840-FBE1-404B-AE91-3877415BA303}" type="sibTrans" cxnId="{BA5713C6-92FE-47BD-9AE8-D064A3344872}">
      <dgm:prSet/>
      <dgm:spPr/>
    </dgm:pt>
    <dgm:pt modelId="{1EC90C55-1DBF-4404-B2C9-EBD6EBB8C5AA}">
      <dgm:prSet/>
      <dgm:spPr/>
      <dgm:t>
        <a:bodyPr/>
        <a:lstStyle/>
        <a:p>
          <a:r>
            <a:rPr lang="en-GB" b="0" baseline="0" dirty="0"/>
            <a:t>Not all Functional Code is Good Code</a:t>
          </a:r>
          <a:endParaRPr lang="en-GB" dirty="0"/>
        </a:p>
      </dgm:t>
    </dgm:pt>
    <dgm:pt modelId="{83941CAF-FB5B-4BF1-AD4A-B062FB9720AF}" type="parTrans" cxnId="{2C6BF97F-D66A-4D2D-8690-5A1462A48EFB}">
      <dgm:prSet/>
      <dgm:spPr/>
    </dgm:pt>
    <dgm:pt modelId="{8A968389-F4D4-411E-8EA8-BA7696541657}" type="sibTrans" cxnId="{2C6BF97F-D66A-4D2D-8690-5A1462A48EFB}">
      <dgm:prSet/>
      <dgm:spPr/>
    </dgm:pt>
    <dgm:pt modelId="{5EA493AD-CE33-4DDC-A650-B62719A9ECE7}" type="pres">
      <dgm:prSet presAssocID="{90BEA038-76BE-4D79-8BB1-2CEA3DA7B7A6}" presName="diagram" presStyleCnt="0">
        <dgm:presLayoutVars>
          <dgm:dir/>
          <dgm:resizeHandles val="exact"/>
        </dgm:presLayoutVars>
      </dgm:prSet>
      <dgm:spPr/>
    </dgm:pt>
    <dgm:pt modelId="{A3B33A26-3BE4-4500-B6B0-E27470C07D20}" type="pres">
      <dgm:prSet presAssocID="{DAE59DF2-9529-4568-9BA0-D8C9F1B80997}" presName="node" presStyleLbl="node1" presStyleIdx="0" presStyleCnt="4">
        <dgm:presLayoutVars>
          <dgm:bulletEnabled val="1"/>
        </dgm:presLayoutVars>
      </dgm:prSet>
      <dgm:spPr/>
    </dgm:pt>
    <dgm:pt modelId="{34396A67-2B68-466D-8609-98BD79E93E29}" type="pres">
      <dgm:prSet presAssocID="{789B9B66-4F59-41E5-A7D9-1B3966BF1714}" presName="sibTrans" presStyleCnt="0"/>
      <dgm:spPr/>
    </dgm:pt>
    <dgm:pt modelId="{B5CB0069-9FC4-4784-AD4B-9F0DD281D438}" type="pres">
      <dgm:prSet presAssocID="{149B0C85-1675-410C-8034-1060638F0F04}" presName="node" presStyleLbl="node1" presStyleIdx="1" presStyleCnt="4">
        <dgm:presLayoutVars>
          <dgm:bulletEnabled val="1"/>
        </dgm:presLayoutVars>
      </dgm:prSet>
      <dgm:spPr/>
    </dgm:pt>
    <dgm:pt modelId="{6B8980A8-22E7-4D78-8710-BF8FD8A7C222}" type="pres">
      <dgm:prSet presAssocID="{4190056E-BB93-4C56-8A84-EEA281E37DE8}" presName="sibTrans" presStyleCnt="0"/>
      <dgm:spPr/>
    </dgm:pt>
    <dgm:pt modelId="{6D51E91B-4374-49CC-8222-BEC9B93A1E93}" type="pres">
      <dgm:prSet presAssocID="{1EC90C55-1DBF-4404-B2C9-EBD6EBB8C5AA}" presName="node" presStyleLbl="node1" presStyleIdx="2" presStyleCnt="4">
        <dgm:presLayoutVars>
          <dgm:bulletEnabled val="1"/>
        </dgm:presLayoutVars>
      </dgm:prSet>
      <dgm:spPr/>
    </dgm:pt>
    <dgm:pt modelId="{D10B651F-7AC6-4B85-9966-A2645ED00598}" type="pres">
      <dgm:prSet presAssocID="{8A968389-F4D4-411E-8EA8-BA7696541657}" presName="sibTrans" presStyleCnt="0"/>
      <dgm:spPr/>
    </dgm:pt>
    <dgm:pt modelId="{1E31E542-E5C5-4DEB-AC70-234D0E2F3D62}" type="pres">
      <dgm:prSet presAssocID="{F68D8EE6-ED3F-45C7-A220-CF0D98DDBCF8}" presName="node" presStyleLbl="node1" presStyleIdx="3" presStyleCnt="4">
        <dgm:presLayoutVars>
          <dgm:bulletEnabled val="1"/>
        </dgm:presLayoutVars>
      </dgm:prSet>
      <dgm:spPr/>
    </dgm:pt>
  </dgm:ptLst>
  <dgm:cxnLst>
    <dgm:cxn modelId="{A7256925-7B00-44B7-8A02-406D55655713}" type="presOf" srcId="{90BEA038-76BE-4D79-8BB1-2CEA3DA7B7A6}" destId="{5EA493AD-CE33-4DDC-A650-B62719A9ECE7}" srcOrd="0" destOrd="0" presId="urn:microsoft.com/office/officeart/2005/8/layout/default"/>
    <dgm:cxn modelId="{FD50E42F-AAE2-4778-A0D2-09B2BDF0C32B}" type="presOf" srcId="{149B0C85-1675-410C-8034-1060638F0F04}" destId="{B5CB0069-9FC4-4784-AD4B-9F0DD281D438}" srcOrd="0" destOrd="0" presId="urn:microsoft.com/office/officeart/2005/8/layout/default"/>
    <dgm:cxn modelId="{7F56F262-E4B8-472F-9082-0BD4CFE4DD4D}" srcId="{90BEA038-76BE-4D79-8BB1-2CEA3DA7B7A6}" destId="{149B0C85-1675-410C-8034-1060638F0F04}" srcOrd="1" destOrd="0" parTransId="{0053E430-2A79-4394-A503-7C2392C74691}" sibTransId="{4190056E-BB93-4C56-8A84-EEA281E37DE8}"/>
    <dgm:cxn modelId="{CA3D5B78-ED15-4E6B-B459-6232B36B52CF}" type="presOf" srcId="{DAE59DF2-9529-4568-9BA0-D8C9F1B80997}" destId="{A3B33A26-3BE4-4500-B6B0-E27470C07D20}" srcOrd="0" destOrd="0" presId="urn:microsoft.com/office/officeart/2005/8/layout/default"/>
    <dgm:cxn modelId="{2C6BF97F-D66A-4D2D-8690-5A1462A48EFB}" srcId="{90BEA038-76BE-4D79-8BB1-2CEA3DA7B7A6}" destId="{1EC90C55-1DBF-4404-B2C9-EBD6EBB8C5AA}" srcOrd="2" destOrd="0" parTransId="{83941CAF-FB5B-4BF1-AD4A-B062FB9720AF}" sibTransId="{8A968389-F4D4-411E-8EA8-BA7696541657}"/>
    <dgm:cxn modelId="{7D79988F-5FD6-4167-A0E5-2D3EAF3EF2E5}" type="presOf" srcId="{1EC90C55-1DBF-4404-B2C9-EBD6EBB8C5AA}" destId="{6D51E91B-4374-49CC-8222-BEC9B93A1E93}" srcOrd="0" destOrd="0" presId="urn:microsoft.com/office/officeart/2005/8/layout/default"/>
    <dgm:cxn modelId="{BA5713C6-92FE-47BD-9AE8-D064A3344872}" srcId="{90BEA038-76BE-4D79-8BB1-2CEA3DA7B7A6}" destId="{F68D8EE6-ED3F-45C7-A220-CF0D98DDBCF8}" srcOrd="3" destOrd="0" parTransId="{4AD0C0FB-E7CF-4DDB-A08F-15951F5E2017}" sibTransId="{F791B840-FBE1-404B-AE91-3877415BA303}"/>
    <dgm:cxn modelId="{BB3185D1-8ABD-43C8-8D72-DF5F2D08A441}" type="presOf" srcId="{F68D8EE6-ED3F-45C7-A220-CF0D98DDBCF8}" destId="{1E31E542-E5C5-4DEB-AC70-234D0E2F3D62}" srcOrd="0" destOrd="0" presId="urn:microsoft.com/office/officeart/2005/8/layout/default"/>
    <dgm:cxn modelId="{6200A3D2-3D62-4BB3-A8D3-9E572D413AF6}" srcId="{90BEA038-76BE-4D79-8BB1-2CEA3DA7B7A6}" destId="{DAE59DF2-9529-4568-9BA0-D8C9F1B80997}" srcOrd="0" destOrd="0" parTransId="{4E623336-8DAC-4F14-AA89-0F8E6E6C7225}" sibTransId="{789B9B66-4F59-41E5-A7D9-1B3966BF1714}"/>
    <dgm:cxn modelId="{E9A4140F-6A9A-4FF1-8B1E-408A0E30DC11}" type="presParOf" srcId="{5EA493AD-CE33-4DDC-A650-B62719A9ECE7}" destId="{A3B33A26-3BE4-4500-B6B0-E27470C07D20}" srcOrd="0" destOrd="0" presId="urn:microsoft.com/office/officeart/2005/8/layout/default"/>
    <dgm:cxn modelId="{E8F5D423-1087-4C57-9538-CB0E7783CC30}" type="presParOf" srcId="{5EA493AD-CE33-4DDC-A650-B62719A9ECE7}" destId="{34396A67-2B68-466D-8609-98BD79E93E29}" srcOrd="1" destOrd="0" presId="urn:microsoft.com/office/officeart/2005/8/layout/default"/>
    <dgm:cxn modelId="{0B59B6BD-9D30-404C-9C87-924357F75BE2}" type="presParOf" srcId="{5EA493AD-CE33-4DDC-A650-B62719A9ECE7}" destId="{B5CB0069-9FC4-4784-AD4B-9F0DD281D438}" srcOrd="2" destOrd="0" presId="urn:microsoft.com/office/officeart/2005/8/layout/default"/>
    <dgm:cxn modelId="{E755C079-F544-49EF-9870-7FF940AD7EA9}" type="presParOf" srcId="{5EA493AD-CE33-4DDC-A650-B62719A9ECE7}" destId="{6B8980A8-22E7-4D78-8710-BF8FD8A7C222}" srcOrd="3" destOrd="0" presId="urn:microsoft.com/office/officeart/2005/8/layout/default"/>
    <dgm:cxn modelId="{8CEFC756-459F-489C-AA51-136BAABCA335}" type="presParOf" srcId="{5EA493AD-CE33-4DDC-A650-B62719A9ECE7}" destId="{6D51E91B-4374-49CC-8222-BEC9B93A1E93}" srcOrd="4" destOrd="0" presId="urn:microsoft.com/office/officeart/2005/8/layout/default"/>
    <dgm:cxn modelId="{855C2135-F2D9-418B-A184-424D529712FF}" type="presParOf" srcId="{5EA493AD-CE33-4DDC-A650-B62719A9ECE7}" destId="{D10B651F-7AC6-4B85-9966-A2645ED00598}" srcOrd="5" destOrd="0" presId="urn:microsoft.com/office/officeart/2005/8/layout/default"/>
    <dgm:cxn modelId="{6094BC63-51AC-4070-9C94-939CAA8E15E0}" type="presParOf" srcId="{5EA493AD-CE33-4DDC-A650-B62719A9ECE7}" destId="{1E31E542-E5C5-4DEB-AC70-234D0E2F3D6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33A26-3BE4-4500-B6B0-E27470C07D20}">
      <dsp:nvSpPr>
        <dsp:cNvPr id="0" name=""/>
        <dsp:cNvSpPr/>
      </dsp:nvSpPr>
      <dsp:spPr>
        <a:xfrm>
          <a:off x="1586637" y="2548"/>
          <a:ext cx="4087140" cy="245228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F# Emphasises Clear Code to Solve Real-world Problems</a:t>
          </a:r>
        </a:p>
      </dsp:txBody>
      <dsp:txXfrm>
        <a:off x="1586637" y="2548"/>
        <a:ext cx="4087140" cy="2452284"/>
      </dsp:txXfrm>
    </dsp:sp>
    <dsp:sp modelId="{B5CB0069-9FC4-4784-AD4B-9F0DD281D438}">
      <dsp:nvSpPr>
        <dsp:cNvPr id="0" name=""/>
        <dsp:cNvSpPr/>
      </dsp:nvSpPr>
      <dsp:spPr>
        <a:xfrm>
          <a:off x="6082491" y="2548"/>
          <a:ext cx="4087140" cy="2452284"/>
        </a:xfrm>
        <a:prstGeom prst="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u="sng" kern="1200" baseline="0" dirty="0"/>
            <a:t>Simple</a:t>
          </a:r>
          <a:r>
            <a:rPr lang="en-GB" sz="3000" b="0" kern="1200" baseline="0" dirty="0"/>
            <a:t>, </a:t>
          </a:r>
          <a:r>
            <a:rPr lang="en-GB" sz="3000" b="0" u="sng" kern="1200" baseline="0" dirty="0"/>
            <a:t>clear</a:t>
          </a:r>
          <a:r>
            <a:rPr lang="en-GB" sz="3000" b="0" kern="1200" baseline="0" dirty="0"/>
            <a:t> code is the F# Code I Love</a:t>
          </a:r>
          <a:endParaRPr lang="en-GB" sz="3000" kern="1200" dirty="0"/>
        </a:p>
      </dsp:txBody>
      <dsp:txXfrm>
        <a:off x="6082491" y="2548"/>
        <a:ext cx="4087140" cy="2452284"/>
      </dsp:txXfrm>
    </dsp:sp>
    <dsp:sp modelId="{6D51E91B-4374-49CC-8222-BEC9B93A1E93}">
      <dsp:nvSpPr>
        <dsp:cNvPr id="0" name=""/>
        <dsp:cNvSpPr/>
      </dsp:nvSpPr>
      <dsp:spPr>
        <a:xfrm>
          <a:off x="1586637" y="2863546"/>
          <a:ext cx="4087140" cy="2452284"/>
        </a:xfrm>
        <a:prstGeom prst="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Not all Functional Code is Good Code</a:t>
          </a:r>
          <a:endParaRPr lang="en-GB" sz="3000" kern="1200" dirty="0"/>
        </a:p>
      </dsp:txBody>
      <dsp:txXfrm>
        <a:off x="1586637" y="2863546"/>
        <a:ext cx="4087140" cy="2452284"/>
      </dsp:txXfrm>
    </dsp:sp>
    <dsp:sp modelId="{1E31E542-E5C5-4DEB-AC70-234D0E2F3D62}">
      <dsp:nvSpPr>
        <dsp:cNvPr id="0" name=""/>
        <dsp:cNvSpPr/>
      </dsp:nvSpPr>
      <dsp:spPr>
        <a:xfrm>
          <a:off x="6082491" y="2863546"/>
          <a:ext cx="4087140" cy="2452284"/>
        </a:xfrm>
        <a:prstGeom prst="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b="0" kern="1200" baseline="0" dirty="0"/>
            <a:t>Object Programming </a:t>
          </a:r>
        </a:p>
        <a:p>
          <a:pPr marL="0" lvl="0" indent="0" algn="ctr" defTabSz="1333500">
            <a:lnSpc>
              <a:spcPct val="90000"/>
            </a:lnSpc>
            <a:spcBef>
              <a:spcPct val="0"/>
            </a:spcBef>
            <a:spcAft>
              <a:spcPct val="35000"/>
            </a:spcAft>
            <a:buNone/>
          </a:pPr>
          <a:r>
            <a:rPr lang="en-GB" sz="3000" b="0" kern="1200" baseline="0" dirty="0"/>
            <a:t>&lt;&gt; </a:t>
          </a:r>
        </a:p>
        <a:p>
          <a:pPr marL="0" lvl="0" indent="0" algn="ctr" defTabSz="1333500">
            <a:lnSpc>
              <a:spcPct val="90000"/>
            </a:lnSpc>
            <a:spcBef>
              <a:spcPct val="0"/>
            </a:spcBef>
            <a:spcAft>
              <a:spcPct val="35000"/>
            </a:spcAft>
            <a:buNone/>
          </a:pPr>
          <a:r>
            <a:rPr lang="en-GB" sz="3000" b="0" kern="1200" baseline="0" dirty="0"/>
            <a:t>Object-Oriented Programming</a:t>
          </a:r>
          <a:endParaRPr lang="en-GB" sz="3000" kern="1200" dirty="0"/>
        </a:p>
      </dsp:txBody>
      <dsp:txXfrm>
        <a:off x="6082491" y="2863546"/>
        <a:ext cx="4087140" cy="245228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7/22/2021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a:t>TechEd</a:t>
            </a:r>
            <a:r>
              <a:rPr lang="en-US" dirty="0"/>
              <a:t> Europe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7/22/2021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33007" rtl="0" eaLnBrk="1" latinLnBrk="0" hangingPunct="1">
      <a:lnSpc>
        <a:spcPct val="90000"/>
      </a:lnSpc>
      <a:spcAft>
        <a:spcPts val="340"/>
      </a:spcAft>
      <a:defRPr sz="900" kern="1200">
        <a:solidFill>
          <a:schemeClr val="tx1"/>
        </a:solidFill>
        <a:latin typeface="Segoe UI" pitchFamily="34" charset="0"/>
        <a:ea typeface="+mn-ea"/>
        <a:cs typeface="+mn-cs"/>
      </a:defRPr>
    </a:lvl1pPr>
    <a:lvl2pPr marL="217322" indent="-107986"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2pPr>
    <a:lvl3pPr marL="334757"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3pPr>
    <a:lvl4pPr marL="492690" indent="-149831"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4pPr>
    <a:lvl5pPr marL="627672" indent="-117438" algn="l" defTabSz="933007" rtl="0" eaLnBrk="1" latinLnBrk="0" hangingPunct="1">
      <a:lnSpc>
        <a:spcPct val="90000"/>
      </a:lnSpc>
      <a:spcAft>
        <a:spcPts val="340"/>
      </a:spcAft>
      <a:buFont typeface="Arial" pitchFamily="34" charset="0"/>
      <a:buChar char="•"/>
      <a:defRPr sz="900" kern="1200">
        <a:solidFill>
          <a:schemeClr val="tx1"/>
        </a:solidFill>
        <a:latin typeface="Segoe UI" pitchFamily="34" charset="0"/>
        <a:ea typeface="+mn-ea"/>
        <a:cs typeface="+mn-cs"/>
      </a:defRPr>
    </a:lvl5pPr>
    <a:lvl6pPr marL="2332516" algn="l" defTabSz="933007" rtl="0" eaLnBrk="1" latinLnBrk="0" hangingPunct="1">
      <a:defRPr sz="1300" kern="1200">
        <a:solidFill>
          <a:schemeClr val="tx1"/>
        </a:solidFill>
        <a:latin typeface="+mn-lt"/>
        <a:ea typeface="+mn-ea"/>
        <a:cs typeface="+mn-cs"/>
      </a:defRPr>
    </a:lvl6pPr>
    <a:lvl7pPr marL="2799014" algn="l" defTabSz="933007" rtl="0" eaLnBrk="1" latinLnBrk="0" hangingPunct="1">
      <a:defRPr sz="1300" kern="1200">
        <a:solidFill>
          <a:schemeClr val="tx1"/>
        </a:solidFill>
        <a:latin typeface="+mn-lt"/>
        <a:ea typeface="+mn-ea"/>
        <a:cs typeface="+mn-cs"/>
      </a:defRPr>
    </a:lvl7pPr>
    <a:lvl8pPr marL="3265516" algn="l" defTabSz="933007" rtl="0" eaLnBrk="1" latinLnBrk="0" hangingPunct="1">
      <a:defRPr sz="1300" kern="1200">
        <a:solidFill>
          <a:schemeClr val="tx1"/>
        </a:solidFill>
        <a:latin typeface="+mn-lt"/>
        <a:ea typeface="+mn-ea"/>
        <a:cs typeface="+mn-cs"/>
      </a:defRPr>
    </a:lvl8pPr>
    <a:lvl9pPr marL="3732017" algn="l" defTabSz="93300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1927078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4245893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9"/>
            <a:ext cx="10245217" cy="1523497"/>
          </a:xfrm>
        </p:spPr>
        <p:txBody>
          <a:bodyPr anchor="ctr">
            <a:noAutofit/>
          </a:bodyPr>
          <a:lstStyle>
            <a:lvl1pPr>
              <a:lnSpc>
                <a:spcPct val="90000"/>
              </a:lnSpc>
              <a:defRPr sz="4900"/>
            </a:lvl1pPr>
          </a:lstStyle>
          <a:p>
            <a:r>
              <a:rPr lang="en-US"/>
              <a:t>Click to edit Master title style</a:t>
            </a:r>
            <a:endParaRPr lang="en-US" dirty="0"/>
          </a:p>
        </p:txBody>
      </p:sp>
      <p:sp>
        <p:nvSpPr>
          <p:cNvPr id="3" name="Subtitle 2"/>
          <p:cNvSpPr>
            <a:spLocks noGrp="1"/>
          </p:cNvSpPr>
          <p:nvPr>
            <p:ph type="subTitle" idx="1"/>
          </p:nvPr>
        </p:nvSpPr>
        <p:spPr>
          <a:xfrm>
            <a:off x="970217" y="3874831"/>
            <a:ext cx="10245219" cy="463256"/>
          </a:xfrm>
        </p:spPr>
        <p:txBody>
          <a:bodyPr>
            <a:noAutofit/>
          </a:bodyPr>
          <a:lstStyle>
            <a:lvl1pPr marL="0" indent="0" algn="l">
              <a:lnSpc>
                <a:spcPct val="90000"/>
              </a:lnSpc>
              <a:spcBef>
                <a:spcPts val="0"/>
              </a:spcBef>
              <a:buNone/>
              <a:defRPr sz="2900">
                <a:gradFill>
                  <a:gsLst>
                    <a:gs pos="0">
                      <a:schemeClr val="tx1"/>
                    </a:gs>
                    <a:gs pos="86000">
                      <a:schemeClr val="tx1"/>
                    </a:gs>
                  </a:gsLst>
                  <a:lin ang="5400000" scaled="0"/>
                </a:gradFill>
              </a:defRPr>
            </a:lvl1pPr>
            <a:lvl2pPr marL="466502" indent="0" algn="ctr">
              <a:buNone/>
              <a:defRPr>
                <a:solidFill>
                  <a:schemeClr val="tx1">
                    <a:tint val="75000"/>
                  </a:schemeClr>
                </a:solidFill>
              </a:defRPr>
            </a:lvl2pPr>
            <a:lvl3pPr marL="933007" indent="0" algn="ctr">
              <a:buNone/>
              <a:defRPr>
                <a:solidFill>
                  <a:schemeClr val="tx1">
                    <a:tint val="75000"/>
                  </a:schemeClr>
                </a:solidFill>
              </a:defRPr>
            </a:lvl3pPr>
            <a:lvl4pPr marL="1399507" indent="0" algn="ctr">
              <a:buNone/>
              <a:defRPr>
                <a:solidFill>
                  <a:schemeClr val="tx1">
                    <a:tint val="75000"/>
                  </a:schemeClr>
                </a:solidFill>
              </a:defRPr>
            </a:lvl4pPr>
            <a:lvl5pPr marL="1866008" indent="0" algn="ctr">
              <a:buNone/>
              <a:defRPr>
                <a:solidFill>
                  <a:schemeClr val="tx1">
                    <a:tint val="75000"/>
                  </a:schemeClr>
                </a:solidFill>
              </a:defRPr>
            </a:lvl5pPr>
            <a:lvl6pPr marL="2332516" indent="0" algn="ctr">
              <a:buNone/>
              <a:defRPr>
                <a:solidFill>
                  <a:schemeClr val="tx1">
                    <a:tint val="75000"/>
                  </a:schemeClr>
                </a:solidFill>
              </a:defRPr>
            </a:lvl6pPr>
            <a:lvl7pPr marL="2799014" indent="0" algn="ctr">
              <a:buNone/>
              <a:defRPr>
                <a:solidFill>
                  <a:schemeClr val="tx1">
                    <a:tint val="75000"/>
                  </a:schemeClr>
                </a:solidFill>
              </a:defRPr>
            </a:lvl7pPr>
            <a:lvl8pPr marL="3265516" indent="0" algn="ctr">
              <a:buNone/>
              <a:defRPr>
                <a:solidFill>
                  <a:schemeClr val="tx1">
                    <a:tint val="75000"/>
                  </a:schemeClr>
                </a:solidFill>
              </a:defRPr>
            </a:lvl8pPr>
            <a:lvl9pPr marL="3732017"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2671"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192000" cy="6858000"/>
          </a:xfrm>
          <a:prstGeom prst="rect">
            <a:avLst/>
          </a:prstGeom>
        </p:spPr>
      </p:pic>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p>
        </p:txBody>
      </p:sp>
      <p:sp>
        <p:nvSpPr>
          <p:cNvPr id="7" name="Text Placeholder 6"/>
          <p:cNvSpPr>
            <a:spLocks noGrp="1"/>
          </p:cNvSpPr>
          <p:nvPr>
            <p:ph type="body" sz="quarter" idx="10"/>
          </p:nvPr>
        </p:nvSpPr>
        <p:spPr>
          <a:xfrm>
            <a:off x="861568" y="1304545"/>
            <a:ext cx="10782603" cy="1434239"/>
          </a:xfrm>
        </p:spPr>
        <p:txBody>
          <a:bodyPr/>
          <a:lstStyle>
            <a:lvl1pPr marL="0" indent="0">
              <a:lnSpc>
                <a:spcPct val="80000"/>
              </a:lnSpc>
              <a:buFontTx/>
              <a:buNone/>
              <a:defRPr sz="2400" b="0">
                <a:solidFill>
                  <a:srgbClr val="000000"/>
                </a:solidFill>
                <a:latin typeface="Tw Cen MT" panose="020B0602020104020603" pitchFamily="34" charset="0"/>
                <a:cs typeface="Courier New" pitchFamily="49" charset="0"/>
              </a:defRPr>
            </a:lvl1pPr>
            <a:lvl2pPr marL="457200" indent="6350">
              <a:lnSpc>
                <a:spcPct val="80000"/>
              </a:lnSpc>
              <a:buFontTx/>
              <a:buNone/>
              <a:defRPr sz="2000" b="0">
                <a:solidFill>
                  <a:srgbClr val="000000"/>
                </a:solidFill>
                <a:latin typeface="Tw Cen MT" panose="020B0602020104020603" pitchFamily="34" charset="0"/>
                <a:cs typeface="Courier New" pitchFamily="49" charset="0"/>
              </a:defRPr>
            </a:lvl2pPr>
            <a:lvl3pPr marL="796925" indent="0">
              <a:lnSpc>
                <a:spcPct val="80000"/>
              </a:lnSpc>
              <a:buFontTx/>
              <a:buNone/>
              <a:defRPr sz="1800" b="0">
                <a:solidFill>
                  <a:srgbClr val="000000"/>
                </a:solidFill>
                <a:latin typeface="Tw Cen MT" panose="020B0602020104020603" pitchFamily="34" charset="0"/>
                <a:cs typeface="Courier New" pitchFamily="49" charset="0"/>
              </a:defRPr>
            </a:lvl3pPr>
            <a:lvl4pPr marL="1147763" indent="20638">
              <a:lnSpc>
                <a:spcPct val="80000"/>
              </a:lnSpc>
              <a:buFontTx/>
              <a:buNone/>
              <a:defRPr sz="1800" b="0">
                <a:solidFill>
                  <a:srgbClr val="000000"/>
                </a:solidFill>
                <a:latin typeface="Tw Cen MT" panose="020B0602020104020603" pitchFamily="34" charset="0"/>
                <a:cs typeface="Courier New" pitchFamily="49" charset="0"/>
              </a:defRPr>
            </a:lvl4pPr>
            <a:lvl5pPr marL="1489075" indent="0">
              <a:lnSpc>
                <a:spcPct val="80000"/>
              </a:lnSpc>
              <a:buFontTx/>
              <a:buNone/>
              <a:defRPr sz="1800" b="0">
                <a:solidFill>
                  <a:srgbClr val="000000"/>
                </a:solidFill>
                <a:latin typeface="Tw Cen MT" panose="020B0602020104020603" pitchFamily="34" charset="0"/>
                <a:cs typeface="Courier New"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801119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6" y="2710558"/>
            <a:ext cx="9634305" cy="747897"/>
          </a:xfrm>
        </p:spPr>
        <p:txBody>
          <a:bodyPr anchor="b" anchorCtr="0"/>
          <a:lstStyle>
            <a:lvl1pPr>
              <a:defRPr sz="5400" spc="-113"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777538"/>
            <a:ext cx="9660192" cy="498599"/>
          </a:xfrm>
        </p:spPr>
        <p:txBody>
          <a:bodyPr>
            <a:noAutofit/>
          </a:bodyPr>
          <a:lstStyle>
            <a:lvl1pPr marL="0" indent="0">
              <a:spcBef>
                <a:spcPts val="0"/>
              </a:spcBef>
              <a:buNone/>
              <a:defRPr spc="-53" baseline="0">
                <a:solidFill>
                  <a:schemeClr val="tx1"/>
                </a:solidFill>
                <a:latin typeface="+mj-lt"/>
              </a:defRPr>
            </a:lvl1pPr>
          </a:lstStyle>
          <a:p>
            <a:pPr lvl="0"/>
            <a:r>
              <a:rPr lang="en-US" dirty="0"/>
              <a:t>Speaker Title</a:t>
            </a:r>
          </a:p>
        </p:txBody>
      </p:sp>
      <p:sp>
        <p:nvSpPr>
          <p:cNvPr id="4" name="Rectangle 3"/>
          <p:cNvSpPr/>
          <p:nvPr userDrawn="1"/>
        </p:nvSpPr>
        <p:spPr bwMode="auto">
          <a:xfrm>
            <a:off x="9" y="6"/>
            <a:ext cx="1259785" cy="125945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3" tIns="34283" rIns="34283" bIns="34283" numCol="1" spcCol="0" rtlCol="0" fromWordArt="0" anchor="ctr" anchorCtr="0" forceAA="0" compatLnSpc="1">
            <a:prstTxWarp prst="textNoShape">
              <a:avLst/>
            </a:prstTxWarp>
            <a:noAutofit/>
          </a:bodyPr>
          <a:lstStyle/>
          <a:p>
            <a:pPr algn="ctr" defTabSz="685434" fontAlgn="base">
              <a:spcBef>
                <a:spcPct val="0"/>
              </a:spcBef>
              <a:spcAft>
                <a:spcPct val="0"/>
              </a:spcAft>
            </a:pPr>
            <a:endParaRPr lang="en-GB"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90" y="422458"/>
            <a:ext cx="1052415" cy="293791"/>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spTree>
    <p:extLst>
      <p:ext uri="{BB962C8B-B14F-4D97-AF65-F5344CB8AC3E}">
        <p14:creationId xmlns:p14="http://schemas.microsoft.com/office/powerpoint/2010/main" val="38824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3020791"/>
            <a:ext cx="11151917" cy="914096"/>
          </a:xfrm>
        </p:spPr>
        <p:txBody>
          <a:bodyPr anchor="b" anchorCtr="0"/>
          <a:lstStyle>
            <a:lvl1pPr>
              <a:defRPr sz="6600" spc="-225" baseline="0">
                <a:solidFill>
                  <a:schemeClr val="tx1"/>
                </a:solidFill>
              </a:defRPr>
            </a:lvl1pPr>
          </a:lstStyle>
          <a:p>
            <a:r>
              <a:rPr lang="en-US" dirty="0"/>
              <a:t>Click to edit title style</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444254"/>
            <a:ext cx="11151917" cy="567848"/>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805"/>
            <a:ext cx="11151917" cy="1532727"/>
          </a:xfrm>
          <a:prstGeom prst="rect">
            <a:avLst/>
          </a:prstGeom>
        </p:spPr>
        <p:txBody>
          <a:bodyPr/>
          <a:lstStyle>
            <a:lvl1pPr marL="213079" indent="-213079">
              <a:buFont typeface="Wingdings" pitchFamily="2" charset="2"/>
              <a:buChar char=""/>
              <a:defRPr sz="3000">
                <a:solidFill>
                  <a:schemeClr val="tx1"/>
                </a:solidFill>
              </a:defRPr>
            </a:lvl1pPr>
            <a:lvl2pPr marL="388065" indent="-174986">
              <a:buFont typeface="Wingdings" pitchFamily="2" charset="2"/>
              <a:buChar char=""/>
              <a:defRPr>
                <a:solidFill>
                  <a:schemeClr val="tx1"/>
                </a:solidFill>
                <a:latin typeface="+mn-lt"/>
              </a:defRPr>
            </a:lvl2pPr>
            <a:lvl3pPr marL="555907" indent="-167844">
              <a:buFont typeface="Wingdings" pitchFamily="2" charset="2"/>
              <a:buChar char=""/>
              <a:tabLst/>
              <a:defRPr>
                <a:solidFill>
                  <a:schemeClr val="tx1"/>
                </a:solidFill>
                <a:latin typeface="+mn-lt"/>
              </a:defRPr>
            </a:lvl3pPr>
            <a:lvl4pPr marL="685659" indent="-129751">
              <a:buFont typeface="Wingdings" pitchFamily="2" charset="2"/>
              <a:buChar char=""/>
              <a:defRPr>
                <a:solidFill>
                  <a:schemeClr val="tx1"/>
                </a:solidFill>
                <a:latin typeface="+mn-lt"/>
              </a:defRPr>
            </a:lvl4pPr>
            <a:lvl5pPr marL="815411" indent="-129751">
              <a:buFont typeface="Wingdings" pitchFamily="2" charset="2"/>
              <a:buChar char=""/>
              <a:tabLst/>
              <a:defRPr>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0"/>
            <a:ext cx="5396365" cy="1389611"/>
          </a:xfrm>
        </p:spPr>
        <p:txBody>
          <a:bodyPr>
            <a:spAutoFit/>
          </a:bodyPr>
          <a:lstStyle>
            <a:lvl1pPr marL="219030" indent="-219030">
              <a:spcBef>
                <a:spcPts val="900"/>
              </a:spcBef>
              <a:buClr>
                <a:schemeClr val="tx1"/>
              </a:buClr>
              <a:buFont typeface="Wingdings" pitchFamily="2" charset="2"/>
              <a:buChar char=""/>
              <a:defRPr lang="en-US" dirty="0" smtClean="0"/>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4799" y="1447800"/>
            <a:ext cx="5396365" cy="1389611"/>
          </a:xfrm>
        </p:spPr>
        <p:txBody>
          <a:bodyPr>
            <a:spAutoFit/>
          </a:bodyPr>
          <a:lstStyle>
            <a:lvl1pPr marL="219030" indent="-219030">
              <a:spcBef>
                <a:spcPts val="900"/>
              </a:spcBef>
              <a:buClr>
                <a:schemeClr val="tx1"/>
              </a:buClr>
              <a:buFont typeface="Wingdings" pitchFamily="2" charset="2"/>
              <a:buChar char=""/>
              <a:defRPr>
                <a:solidFill>
                  <a:schemeClr val="tx1"/>
                </a:solidFill>
              </a:defRPr>
            </a:lvl1pPr>
            <a:lvl2pPr marL="390445" indent="-171414">
              <a:defRPr sz="1500">
                <a:solidFill>
                  <a:schemeClr val="tx1"/>
                </a:solidFill>
              </a:defRPr>
            </a:lvl2pPr>
            <a:lvl3pPr marL="514244" indent="-123800">
              <a:tabLst/>
              <a:defRPr sz="1500">
                <a:solidFill>
                  <a:schemeClr val="tx1"/>
                </a:solidFill>
              </a:defRPr>
            </a:lvl3pPr>
            <a:lvl4pPr marL="647567" indent="-133323">
              <a:defRPr>
                <a:solidFill>
                  <a:schemeClr val="tx1"/>
                </a:solidFill>
              </a:defRPr>
            </a:lvl4pPr>
            <a:lvl5pPr marL="771367" indent="-123800">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243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18454" y="1447800"/>
            <a:ext cx="11155093" cy="1449628"/>
          </a:xfrm>
        </p:spPr>
        <p:txBody>
          <a:bodyPr/>
          <a:lstStyle>
            <a:lvl1pPr marL="0" indent="0">
              <a:buNone/>
              <a:defRPr sz="2400">
                <a:solidFill>
                  <a:schemeClr val="tx1"/>
                </a:solidFill>
                <a:latin typeface="Consolas" pitchFamily="49" charset="0"/>
                <a:cs typeface="Consolas" pitchFamily="49" charset="0"/>
              </a:defRPr>
            </a:lvl1pPr>
            <a:lvl2pPr marL="254741" indent="0">
              <a:buNone/>
              <a:defRPr>
                <a:solidFill>
                  <a:schemeClr val="tx1"/>
                </a:solidFill>
                <a:latin typeface="Consolas" pitchFamily="49" charset="0"/>
                <a:cs typeface="Consolas" pitchFamily="49" charset="0"/>
              </a:defRPr>
            </a:lvl2pPr>
            <a:lvl3pPr marL="429729" indent="0">
              <a:buNone/>
              <a:defRPr>
                <a:solidFill>
                  <a:schemeClr val="tx1"/>
                </a:solidFill>
                <a:latin typeface="Consolas" pitchFamily="49" charset="0"/>
                <a:cs typeface="Consolas" pitchFamily="49" charset="0"/>
              </a:defRPr>
            </a:lvl3pPr>
            <a:lvl4pPr marL="598761" indent="0">
              <a:buNone/>
              <a:defRPr>
                <a:solidFill>
                  <a:schemeClr val="tx1"/>
                </a:solidFill>
                <a:latin typeface="Consolas" pitchFamily="49" charset="0"/>
                <a:cs typeface="Consolas" pitchFamily="49" charset="0"/>
              </a:defRPr>
            </a:lvl4pPr>
            <a:lvl5pPr marL="772558" indent="0">
              <a:buNone/>
              <a:defRPr>
                <a:solidFill>
                  <a:schemeClr val="tx1"/>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22/07/2021</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7197" y="2066769"/>
            <a:ext cx="6117617" cy="2250329"/>
          </a:xfrm>
          <a:prstGeom prst="rect">
            <a:avLst/>
          </a:prstGeom>
        </p:spPr>
      </p:pic>
      <p:sp>
        <p:nvSpPr>
          <p:cNvPr id="6" name="TextBox 5"/>
          <p:cNvSpPr txBox="1"/>
          <p:nvPr userDrawn="1"/>
        </p:nvSpPr>
        <p:spPr>
          <a:xfrm>
            <a:off x="2801821" y="6254261"/>
            <a:ext cx="6588369" cy="107722"/>
          </a:xfrm>
          <a:prstGeom prst="rect">
            <a:avLst/>
          </a:prstGeom>
          <a:noFill/>
        </p:spPr>
        <p:txBody>
          <a:bodyPr wrap="square" lIns="0" tIns="0" rIns="0" bIns="0" rtlCol="0">
            <a:spAutoFit/>
          </a:bodyPr>
          <a:lstStyle/>
          <a:p>
            <a:pPr algn="ctr" defTabSz="685631"/>
            <a:r>
              <a:rPr lang="en-GB" sz="700" dirty="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4"/>
            <a:ext cx="11151917" cy="56784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3"/>
            <a:ext cx="11151917" cy="14911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38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9119" y="1950828"/>
            <a:ext cx="10794093" cy="1523493"/>
          </a:xfrm>
        </p:spPr>
        <p:txBody>
          <a:bodyPr anchor="ctr" anchorCtr="0">
            <a:noAutofit/>
          </a:bodyPr>
          <a:lstStyle>
            <a:lvl1pPr>
              <a:lnSpc>
                <a:spcPct val="90000"/>
              </a:lnSpc>
              <a:defRPr sz="4900" b="1"/>
            </a:lvl1pPr>
          </a:lstStyle>
          <a:p>
            <a:r>
              <a:rPr lang="en-US" dirty="0"/>
              <a:t>Click to edit Master title style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0675154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260190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405158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447624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602713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3676938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543266781"/>
      </p:ext>
    </p:extLst>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195923335"/>
      </p:ext>
    </p:extLst>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416608490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923182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23248"/>
          </a:xfrm>
        </p:spPr>
        <p:txBody>
          <a:bodyPr/>
          <a:lstStyle>
            <a:lvl1pPr>
              <a:defRPr/>
            </a:lvl1pPr>
          </a:lstStyle>
          <a:p>
            <a:r>
              <a:rPr lang="en-US" dirty="0"/>
              <a:t>Click to edit Master title style</a:t>
            </a:r>
          </a:p>
        </p:txBody>
      </p:sp>
      <p:sp>
        <p:nvSpPr>
          <p:cNvPr id="5" name="Text Placeholder 4"/>
          <p:cNvSpPr>
            <a:spLocks noGrp="1"/>
          </p:cNvSpPr>
          <p:nvPr>
            <p:ph type="body" sz="quarter" idx="10"/>
          </p:nvPr>
        </p:nvSpPr>
        <p:spPr>
          <a:xfrm>
            <a:off x="519248" y="1447810"/>
            <a:ext cx="11151917" cy="2031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347174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035597"/>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6619398"/>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618769855"/>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27064356"/>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141758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874386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661610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236949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831971168"/>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481148" y="1428767"/>
            <a:ext cx="11151917" cy="20313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87670027"/>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4883447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38402426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p:cNvSpPr>
            <a:spLocks noGrp="1"/>
          </p:cNvSpPr>
          <p:nvPr>
            <p:ph type="ftr" sz="quarter" idx="10"/>
          </p:nvPr>
        </p:nvSpPr>
        <p:spPr>
          <a:xfrm>
            <a:off x="812802" y="6248216"/>
            <a:ext cx="7228111" cy="365125"/>
          </a:xfrm>
          <a:prstGeom prst="rect">
            <a:avLst/>
          </a:prstGeom>
        </p:spPr>
        <p:txBody>
          <a:bodyPr/>
          <a:lstStyle>
            <a:lvl1pPr>
              <a:defRPr/>
            </a:lvl1pPr>
          </a:lstStyle>
          <a:p>
            <a:pPr defTabSz="914462"/>
            <a:endParaRPr lang="en-GB" sz="1867">
              <a:solidFill>
                <a:srgbClr val="505050"/>
              </a:solidFill>
            </a:endParaRPr>
          </a:p>
        </p:txBody>
      </p:sp>
      <p:sp>
        <p:nvSpPr>
          <p:cNvPr id="5" name="Slide Number Placeholder 4"/>
          <p:cNvSpPr>
            <a:spLocks noGrp="1"/>
          </p:cNvSpPr>
          <p:nvPr>
            <p:ph type="sldNum" sz="quarter" idx="11"/>
          </p:nvPr>
        </p:nvSpPr>
        <p:spPr>
          <a:xfrm>
            <a:off x="0" y="1272223"/>
            <a:ext cx="711200" cy="244476"/>
          </a:xfrm>
          <a:prstGeom prst="rect">
            <a:avLst/>
          </a:prstGeom>
        </p:spPr>
        <p:txBody>
          <a:bodyPr/>
          <a:lstStyle>
            <a:lvl1pPr>
              <a:defRPr/>
            </a:lvl1pPr>
          </a:lstStyle>
          <a:p>
            <a:pPr defTabSz="914462"/>
            <a:fld id="{8BAA82A5-D41F-40B6-864A-06BCCF57D3E7}" type="slidenum">
              <a:rPr lang="en-GB" sz="1867" smtClean="0">
                <a:solidFill>
                  <a:srgbClr val="505050"/>
                </a:solidFill>
              </a:rPr>
              <a:pPr defTabSz="914462"/>
              <a:t>‹#›</a:t>
            </a:fld>
            <a:endParaRPr lang="en-GB" sz="1867">
              <a:solidFill>
                <a:srgbClr val="505050"/>
              </a:solidFill>
            </a:endParaRPr>
          </a:p>
        </p:txBody>
      </p:sp>
      <p:sp>
        <p:nvSpPr>
          <p:cNvPr id="6" name="Date Placeholder 5"/>
          <p:cNvSpPr>
            <a:spLocks noGrp="1"/>
          </p:cNvSpPr>
          <p:nvPr>
            <p:ph type="dt" sz="half" idx="12"/>
          </p:nvPr>
        </p:nvSpPr>
        <p:spPr>
          <a:xfrm>
            <a:off x="8128000" y="6248411"/>
            <a:ext cx="3556000" cy="365125"/>
          </a:xfrm>
          <a:prstGeom prst="rect">
            <a:avLst/>
          </a:prstGeom>
        </p:spPr>
        <p:txBody>
          <a:bodyPr/>
          <a:lstStyle>
            <a:lvl1pPr>
              <a:defRPr/>
            </a:lvl1pPr>
          </a:lstStyle>
          <a:p>
            <a:pPr defTabSz="914462"/>
            <a:endParaRPr lang="en-GB" sz="1867">
              <a:solidFill>
                <a:srgbClr val="505050"/>
              </a:solidFill>
            </a:endParaRPr>
          </a:p>
        </p:txBody>
      </p:sp>
    </p:spTree>
    <p:extLst>
      <p:ext uri="{BB962C8B-B14F-4D97-AF65-F5344CB8AC3E}">
        <p14:creationId xmlns:p14="http://schemas.microsoft.com/office/powerpoint/2010/main" val="2732935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8"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grpSp>
        <p:nvGrpSpPr>
          <p:cNvPr id="10" name="Group 9"/>
          <p:cNvGrpSpPr/>
          <p:nvPr userDrawn="1"/>
        </p:nvGrpSpPr>
        <p:grpSpPr>
          <a:xfrm>
            <a:off x="623392" y="383062"/>
            <a:ext cx="1632181" cy="594726"/>
            <a:chOff x="10186018" y="534632"/>
            <a:chExt cx="1706539" cy="621820"/>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70638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371" y="2084851"/>
            <a:ext cx="7872875" cy="343664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418" y="2306216"/>
            <a:ext cx="7487807" cy="1653821"/>
          </a:xfrm>
        </p:spPr>
        <p:txBody>
          <a:bodyPr>
            <a:normAutofit/>
          </a:bodyPr>
          <a:lstStyle>
            <a:lvl1pPr marL="0" indent="0">
              <a:buNone/>
              <a:defRPr lang="en-US" sz="6133"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Presentation Title</a:t>
            </a:r>
          </a:p>
        </p:txBody>
      </p:sp>
      <p:sp>
        <p:nvSpPr>
          <p:cNvPr id="4" name="Text Placeholder 8"/>
          <p:cNvSpPr>
            <a:spLocks noGrp="1"/>
          </p:cNvSpPr>
          <p:nvPr>
            <p:ph type="body" sz="quarter" idx="11" hasCustomPrompt="1"/>
          </p:nvPr>
        </p:nvSpPr>
        <p:spPr>
          <a:xfrm>
            <a:off x="624418" y="4110526"/>
            <a:ext cx="7487807" cy="1305615"/>
          </a:xfrm>
        </p:spPr>
        <p:txBody>
          <a:bodyPr>
            <a:normAutofit/>
          </a:bodyPr>
          <a:lstStyle>
            <a:lvl1pPr marL="0" indent="0">
              <a:buNone/>
              <a:defRPr lang="en-US" sz="2667"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Speaker Name</a:t>
            </a:r>
          </a:p>
          <a:p>
            <a:pPr marL="0" lvl="0" indent="0" algn="l" defTabSz="914462" rtl="0" eaLnBrk="1" latinLnBrk="0" hangingPunct="1">
              <a:lnSpc>
                <a:spcPct val="90000"/>
              </a:lnSpc>
              <a:spcBef>
                <a:spcPct val="20000"/>
              </a:spcBef>
              <a:buSzPct val="90000"/>
              <a:buFont typeface="Arial" pitchFamily="34" charset="0"/>
              <a:buNone/>
            </a:pPr>
            <a:r>
              <a:rPr lang="en-US" dirty="0"/>
              <a:t>Speaker Title, Company</a:t>
            </a:r>
          </a:p>
          <a:p>
            <a:pPr marL="0" lvl="0" indent="0" algn="l" defTabSz="914462" rtl="0" eaLnBrk="1" latinLnBrk="0" hangingPunct="1">
              <a:lnSpc>
                <a:spcPct val="90000"/>
              </a:lnSpc>
              <a:spcBef>
                <a:spcPct val="20000"/>
              </a:spcBef>
              <a:buSzPct val="90000"/>
              <a:buFont typeface="Arial" pitchFamily="34" charset="0"/>
              <a:buNone/>
            </a:pPr>
            <a:r>
              <a:rPr lang="en-US" dirty="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8343" y="5866277"/>
            <a:ext cx="2656984" cy="9773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5040" y="308417"/>
            <a:ext cx="1632181" cy="594726"/>
            <a:chOff x="10186018" y="534632"/>
            <a:chExt cx="1706539" cy="621820"/>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503095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11" name="Content Placeholder 12"/>
          <p:cNvSpPr>
            <a:spLocks noGrp="1"/>
          </p:cNvSpPr>
          <p:nvPr>
            <p:ph sz="quarter" idx="10" hasCustomPrompt="1"/>
          </p:nvPr>
        </p:nvSpPr>
        <p:spPr>
          <a:xfrm>
            <a:off x="624417" y="1797051"/>
            <a:ext cx="8735484" cy="4320117"/>
          </a:xfrm>
        </p:spPr>
        <p:txBody>
          <a:bodyPr/>
          <a:lstStyle>
            <a:lvl1pPr marL="0" indent="0">
              <a:buNone/>
              <a:tabLst>
                <a:tab pos="7604949" algn="l"/>
              </a:tabLst>
              <a:defRPr sz="4000" baseline="0">
                <a:solidFill>
                  <a:schemeClr val="accent2"/>
                </a:solidFill>
              </a:defRPr>
            </a:lvl1pPr>
            <a:lvl2pPr marL="0" indent="0">
              <a:buNone/>
              <a:tabLst>
                <a:tab pos="7604949" algn="l"/>
              </a:tabLst>
              <a:defRPr sz="2000">
                <a:latin typeface="+mn-lt"/>
              </a:defRPr>
            </a:lvl2pPr>
            <a:lvl3pPr marL="460424" indent="-230213">
              <a:tabLst>
                <a:tab pos="7604949" algn="l"/>
              </a:tabLst>
              <a:defRPr sz="2000" baseline="0">
                <a:latin typeface="+mn-lt"/>
              </a:defRPr>
            </a:lvl3pPr>
          </a:lstStyle>
          <a:p>
            <a:pPr lvl="0"/>
            <a:r>
              <a:rPr lang="en-US" dirty="0"/>
              <a:t>Topic	xx</a:t>
            </a:r>
          </a:p>
          <a:p>
            <a:pPr lvl="1"/>
            <a:r>
              <a:rPr lang="en-US" dirty="0"/>
              <a:t>Subtopic	xx</a:t>
            </a:r>
          </a:p>
          <a:p>
            <a:pPr lvl="0"/>
            <a:r>
              <a:rPr lang="en-US" dirty="0"/>
              <a:t>Topic	xx</a:t>
            </a:r>
          </a:p>
          <a:p>
            <a:pPr lvl="1"/>
            <a:r>
              <a:rPr lang="en-US" dirty="0"/>
              <a:t>Subtopic	xx</a:t>
            </a:r>
          </a:p>
        </p:txBody>
      </p:sp>
      <p:sp>
        <p:nvSpPr>
          <p:cNvPr id="12" name="Rectangle 11"/>
          <p:cNvSpPr/>
          <p:nvPr userDrawn="1"/>
        </p:nvSpPr>
        <p:spPr bwMode="auto">
          <a:xfrm>
            <a:off x="9457267" y="1797052"/>
            <a:ext cx="2110317" cy="2101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52" tIns="45727" rIns="45727" bIns="91452" numCol="1" spcCol="0" rtlCol="0" fromWordArt="0" anchor="b" anchorCtr="0" forceAA="0" compatLnSpc="1">
            <a:prstTxWarp prst="textNoShape">
              <a:avLst/>
            </a:prstTxWarp>
            <a:noAutofit/>
          </a:bodyPr>
          <a:lstStyle/>
          <a:p>
            <a:pPr algn="ctr" defTabSz="914198" fontAlgn="base">
              <a:spcBef>
                <a:spcPct val="0"/>
              </a:spcBef>
              <a:spcAft>
                <a:spcPct val="0"/>
              </a:spcAft>
            </a:pPr>
            <a:endParaRPr lang="en-US" sz="1867"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5388" y="2224213"/>
            <a:ext cx="642016" cy="12767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73733" y="3545586"/>
            <a:ext cx="819135" cy="287323"/>
          </a:xfrm>
          <a:prstGeom prst="rect">
            <a:avLst/>
          </a:prstGeom>
          <a:noFill/>
        </p:spPr>
        <p:txBody>
          <a:bodyPr wrap="none" lIns="0" tIns="0" rIns="0" bIns="0" rtlCol="0">
            <a:spAutoFit/>
          </a:bodyPr>
          <a:lstStyle/>
          <a:p>
            <a:pPr defTabSz="914462"/>
            <a:r>
              <a:rPr lang="en-US" sz="1867" dirty="0">
                <a:solidFill>
                  <a:srgbClr val="FFFFFF"/>
                </a:solidFill>
              </a:rPr>
              <a:t>Agenda</a:t>
            </a:r>
          </a:p>
        </p:txBody>
      </p:sp>
    </p:spTree>
    <p:extLst>
      <p:ext uri="{BB962C8B-B14F-4D97-AF65-F5344CB8AC3E}">
        <p14:creationId xmlns:p14="http://schemas.microsoft.com/office/powerpoint/2010/main" val="2349353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4"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392" y="308417"/>
            <a:ext cx="1632181" cy="602694"/>
            <a:chOff x="10186018" y="534632"/>
            <a:chExt cx="1706539" cy="630151"/>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12532755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28616605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418" y="2784868"/>
            <a:ext cx="10943167" cy="1114033"/>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a:t>
            </a:r>
          </a:p>
        </p:txBody>
      </p:sp>
      <p:sp>
        <p:nvSpPr>
          <p:cNvPr id="8" name="Text Placeholder 8"/>
          <p:cNvSpPr>
            <a:spLocks noGrp="1"/>
          </p:cNvSpPr>
          <p:nvPr>
            <p:ph type="body" sz="quarter" idx="11" hasCustomPrompt="1"/>
          </p:nvPr>
        </p:nvSpPr>
        <p:spPr>
          <a:xfrm>
            <a:off x="624418" y="1773238"/>
            <a:ext cx="10943167" cy="44319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Chapter Title x/y</a:t>
            </a:r>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9052" y="5847095"/>
            <a:ext cx="2672789" cy="98316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392" y="308417"/>
            <a:ext cx="1632181" cy="602694"/>
            <a:chOff x="10186018" y="534632"/>
            <a:chExt cx="1706539" cy="630151"/>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4317" cy="183492"/>
            </a:xfrm>
            <a:prstGeom prst="rect">
              <a:avLst/>
            </a:prstGeom>
            <a:noFill/>
          </p:spPr>
          <p:txBody>
            <a:bodyPr wrap="none" lIns="0" tIns="0" rIns="0" bIns="0" rtlCol="0">
              <a:spAutoFit/>
            </a:bodyPr>
            <a:lstStyle/>
            <a:p>
              <a:pPr defTabSz="914462">
                <a:lnSpc>
                  <a:spcPct val="90000"/>
                </a:lnSpc>
                <a:spcAft>
                  <a:spcPts val="800"/>
                </a:spcAft>
              </a:pPr>
              <a:r>
                <a:rPr lang="en-US" sz="1267" dirty="0">
                  <a:solidFill>
                    <a:srgbClr val="FFFFFF"/>
                  </a:solidFill>
                </a:rPr>
                <a:t>| Basel</a:t>
              </a:r>
            </a:p>
          </p:txBody>
        </p:sp>
      </p:grpSp>
    </p:spTree>
    <p:extLst>
      <p:ext uri="{BB962C8B-B14F-4D97-AF65-F5344CB8AC3E}">
        <p14:creationId xmlns:p14="http://schemas.microsoft.com/office/powerpoint/2010/main" val="4221352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55865"/>
          </a:xfrm>
        </p:spPr>
        <p:txBody>
          <a:bodyPr/>
          <a:lstStyle>
            <a:lvl1pPr marL="346905" indent="-346905">
              <a:lnSpc>
                <a:spcPct val="90000"/>
              </a:lnSpc>
              <a:defRPr sz="2900"/>
            </a:lvl1pPr>
            <a:lvl2pPr marL="687064" indent="-332060">
              <a:lnSpc>
                <a:spcPct val="90000"/>
              </a:lnSpc>
              <a:defRPr sz="2400"/>
            </a:lvl2pPr>
            <a:lvl3pPr marL="973229" indent="-294262">
              <a:lnSpc>
                <a:spcPct val="90000"/>
              </a:lnSpc>
              <a:defRPr sz="2000"/>
            </a:lvl3pPr>
            <a:lvl4pPr marL="1252645" indent="-279416">
              <a:lnSpc>
                <a:spcPct val="90000"/>
              </a:lnSpc>
              <a:defRPr sz="1800"/>
            </a:lvl4pPr>
            <a:lvl5pPr marL="1546908" indent="-286165">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55865"/>
          </a:xfrm>
        </p:spPr>
        <p:txBody>
          <a:bodyPr/>
          <a:lstStyle>
            <a:lvl1pPr marL="355008" indent="-355008">
              <a:lnSpc>
                <a:spcPct val="90000"/>
              </a:lnSpc>
              <a:defRPr sz="2900"/>
            </a:lvl1pPr>
            <a:lvl2pPr marL="687064" indent="-346905">
              <a:lnSpc>
                <a:spcPct val="90000"/>
              </a:lnSpc>
              <a:defRPr sz="2400"/>
            </a:lvl2pPr>
            <a:lvl3pPr marL="981328" indent="-309111">
              <a:lnSpc>
                <a:spcPct val="90000"/>
              </a:lnSpc>
              <a:defRPr sz="2000"/>
            </a:lvl3pPr>
            <a:lvl4pPr marL="1252645" indent="-271316">
              <a:lnSpc>
                <a:spcPct val="90000"/>
              </a:lnSpc>
              <a:defRPr sz="1800"/>
            </a:lvl4pPr>
            <a:lvl5pPr marL="1546908" indent="-279416">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299601676"/>
      </p:ext>
    </p:extLst>
  </p:cSld>
  <p:clrMapOvr>
    <a:masterClrMapping/>
  </p:clrMapOvr>
  <p:transition spd="slow">
    <p:push/>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03818651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418" y="1773239"/>
            <a:ext cx="10943167" cy="2125661"/>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title</a:t>
            </a:r>
          </a:p>
        </p:txBody>
      </p:sp>
      <p:sp>
        <p:nvSpPr>
          <p:cNvPr id="4" name="Text Placeholder 8"/>
          <p:cNvSpPr>
            <a:spLocks noGrp="1"/>
          </p:cNvSpPr>
          <p:nvPr>
            <p:ph type="body" sz="quarter" idx="11" hasCustomPrompt="1"/>
          </p:nvPr>
        </p:nvSpPr>
        <p:spPr>
          <a:xfrm>
            <a:off x="624418" y="4006850"/>
            <a:ext cx="10943167" cy="574279"/>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462" rtl="0" eaLnBrk="1" latinLnBrk="0" hangingPunct="1">
              <a:lnSpc>
                <a:spcPct val="90000"/>
              </a:lnSpc>
              <a:spcBef>
                <a:spcPct val="20000"/>
              </a:spcBef>
              <a:buSzPct val="90000"/>
              <a:buFont typeface="Arial" pitchFamily="34" charset="0"/>
              <a:buNone/>
            </a:pPr>
            <a:r>
              <a:rPr lang="en-US" dirty="0"/>
              <a:t>Section subtitle</a:t>
            </a:r>
          </a:p>
        </p:txBody>
      </p:sp>
    </p:spTree>
    <p:extLst>
      <p:ext uri="{BB962C8B-B14F-4D97-AF65-F5344CB8AC3E}">
        <p14:creationId xmlns:p14="http://schemas.microsoft.com/office/powerpoint/2010/main" val="1225510815"/>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24418" y="1797051"/>
            <a:ext cx="10943167"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99384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819654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0795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624418" y="1797051"/>
            <a:ext cx="5399556" cy="4320117"/>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
        <p:nvSpPr>
          <p:cNvPr id="7" name="Content Placeholder 12"/>
          <p:cNvSpPr>
            <a:spLocks noGrp="1"/>
          </p:cNvSpPr>
          <p:nvPr>
            <p:ph sz="quarter" idx="11"/>
          </p:nvPr>
        </p:nvSpPr>
        <p:spPr>
          <a:xfrm>
            <a:off x="6160908" y="1797050"/>
            <a:ext cx="5406677" cy="4320116"/>
          </a:xfrm>
        </p:spPr>
        <p:txBody>
          <a:bodyPr/>
          <a:lstStyle>
            <a:lvl1pPr marL="0" indent="0">
              <a:buNone/>
              <a:defRPr sz="4000"/>
            </a:lvl1pPr>
            <a:lvl2pPr marL="0" indent="0">
              <a:buNone/>
              <a:tabLst/>
              <a:defRPr sz="2000">
                <a:latin typeface="+mn-lt"/>
              </a:defRPr>
            </a:lvl2pPr>
            <a:lvl3pPr marL="241294" indent="-241294">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264029"/>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ontent Placeholder 12"/>
          <p:cNvSpPr>
            <a:spLocks noGrp="1"/>
          </p:cNvSpPr>
          <p:nvPr>
            <p:ph sz="quarter" idx="10"/>
          </p:nvPr>
        </p:nvSpPr>
        <p:spPr>
          <a:xfrm>
            <a:off x="624417" y="1797050"/>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
        <p:nvSpPr>
          <p:cNvPr id="4" name="Picture Placeholder 3"/>
          <p:cNvSpPr>
            <a:spLocks noGrp="1"/>
          </p:cNvSpPr>
          <p:nvPr>
            <p:ph type="pic" sz="quarter" idx="11"/>
          </p:nvPr>
        </p:nvSpPr>
        <p:spPr>
          <a:xfrm>
            <a:off x="7247468" y="1797050"/>
            <a:ext cx="2112432"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2112432" cy="2112301"/>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546539" y="4000281"/>
            <a:ext cx="2021045" cy="2116887"/>
          </a:xfrm>
        </p:spPr>
        <p:txBody>
          <a:bodyPr/>
          <a:lstStyle/>
          <a:p>
            <a:r>
              <a:rPr lang="en-US"/>
              <a:t>Click icon to add picture</a:t>
            </a:r>
            <a:endParaRPr lang="de-CH" dirty="0"/>
          </a:p>
        </p:txBody>
      </p:sp>
    </p:spTree>
    <p:extLst>
      <p:ext uri="{BB962C8B-B14F-4D97-AF65-F5344CB8AC3E}">
        <p14:creationId xmlns:p14="http://schemas.microsoft.com/office/powerpoint/2010/main" val="315050518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7050"/>
            <a:ext cx="2110317" cy="4320119"/>
          </a:xfrm>
        </p:spPr>
        <p:txBody>
          <a:bodyPr/>
          <a:lstStyle/>
          <a:p>
            <a:r>
              <a:rPr lang="en-US"/>
              <a:t>Click icon to add picture</a:t>
            </a:r>
            <a:endParaRPr lang="de-CH"/>
          </a:p>
        </p:txBody>
      </p:sp>
      <p:sp>
        <p:nvSpPr>
          <p:cNvPr id="8" name="Picture Placeholder 3"/>
          <p:cNvSpPr>
            <a:spLocks noGrp="1"/>
          </p:cNvSpPr>
          <p:nvPr>
            <p:ph type="pic" sz="quarter" idx="13"/>
          </p:nvPr>
        </p:nvSpPr>
        <p:spPr>
          <a:xfrm>
            <a:off x="7247468" y="4004733"/>
            <a:ext cx="2112433" cy="2112435"/>
          </a:xfrm>
        </p:spPr>
        <p:txBody>
          <a:bodyPr/>
          <a:lstStyle/>
          <a:p>
            <a:r>
              <a:rPr lang="en-US"/>
              <a:t>Click icon to add picture</a:t>
            </a:r>
            <a:endParaRPr lang="de-CH"/>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7119726"/>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6819"/>
            <a:ext cx="2112433" cy="4320348"/>
          </a:xfrm>
        </p:spPr>
        <p:txBody>
          <a:bodyPr/>
          <a:lstStyle/>
          <a:p>
            <a:r>
              <a:rPr lang="en-US"/>
              <a:t>Click icon to add picture</a:t>
            </a:r>
            <a:endParaRPr lang="de-CH" dirty="0"/>
          </a:p>
        </p:txBody>
      </p:sp>
      <p:sp>
        <p:nvSpPr>
          <p:cNvPr id="5" name="Picture Placeholder 3"/>
          <p:cNvSpPr>
            <a:spLocks noGrp="1"/>
          </p:cNvSpPr>
          <p:nvPr>
            <p:ph type="pic" sz="quarter" idx="12"/>
          </p:nvPr>
        </p:nvSpPr>
        <p:spPr>
          <a:xfrm>
            <a:off x="9457268" y="1796820"/>
            <a:ext cx="2110317" cy="2112665"/>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9" y="4004734"/>
            <a:ext cx="2110316" cy="2112433"/>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6819"/>
            <a:ext cx="6527800" cy="4320348"/>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72378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3" y="2133605"/>
            <a:ext cx="5486400" cy="1585049"/>
          </a:xfrm>
        </p:spPr>
        <p:txBody>
          <a:bodyPr/>
          <a:lstStyle>
            <a:lvl1pPr marL="287517" indent="-287517">
              <a:defRPr sz="2400"/>
            </a:lvl1pPr>
            <a:lvl2pPr marL="573678" indent="-271316">
              <a:defRPr sz="2000"/>
            </a:lvl2pPr>
            <a:lvl3pPr marL="830147" indent="-248370">
              <a:defRPr sz="1800"/>
            </a:lvl3pPr>
            <a:lvl4pPr marL="1071767" indent="-233523">
              <a:defRPr sz="1800"/>
            </a:lvl4pPr>
            <a:lvl5pPr marL="1305294" indent="-210574">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3"/>
            <a:ext cx="5487829" cy="346249"/>
          </a:xfrm>
        </p:spPr>
        <p:txBody>
          <a:bodyPr anchor="b"/>
          <a:lstStyle>
            <a:lvl1pPr marL="0" indent="0">
              <a:lnSpc>
                <a:spcPct val="90000"/>
              </a:lnSpc>
              <a:spcBef>
                <a:spcPts val="0"/>
              </a:spcBef>
              <a:buNone/>
              <a:defRPr sz="2500" b="1"/>
            </a:lvl1pPr>
            <a:lvl2pPr marL="466502" indent="0">
              <a:buNone/>
              <a:defRPr sz="2000" b="1"/>
            </a:lvl2pPr>
            <a:lvl3pPr marL="933007" indent="0">
              <a:buNone/>
              <a:defRPr sz="1800" b="1"/>
            </a:lvl3pPr>
            <a:lvl4pPr marL="1399507" indent="0">
              <a:buNone/>
              <a:defRPr sz="1600" b="1"/>
            </a:lvl4pPr>
            <a:lvl5pPr marL="1866008" indent="0">
              <a:buNone/>
              <a:defRPr sz="1600" b="1"/>
            </a:lvl5pPr>
            <a:lvl6pPr marL="2332516" indent="0">
              <a:buNone/>
              <a:defRPr sz="1600" b="1"/>
            </a:lvl6pPr>
            <a:lvl7pPr marL="2799014" indent="0">
              <a:buNone/>
              <a:defRPr sz="1600" b="1"/>
            </a:lvl7pPr>
            <a:lvl8pPr marL="3265516" indent="0">
              <a:buNone/>
              <a:defRPr sz="1600" b="1"/>
            </a:lvl8pPr>
            <a:lvl9pPr marL="37320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5"/>
            <a:ext cx="5487829" cy="1585049"/>
          </a:xfrm>
        </p:spPr>
        <p:txBody>
          <a:bodyPr/>
          <a:lstStyle>
            <a:lvl1pPr marL="302363" indent="-302363">
              <a:defRPr sz="2400"/>
            </a:lvl1pPr>
            <a:lvl2pPr marL="581778" indent="-279416">
              <a:defRPr sz="2000"/>
            </a:lvl2pPr>
            <a:lvl3pPr marL="838248" indent="-249721">
              <a:defRPr sz="1800"/>
            </a:lvl3pPr>
            <a:lvl4pPr marL="1071767" indent="-241622">
              <a:defRPr sz="1800"/>
            </a:lvl4pPr>
            <a:lvl5pPr marL="1305294" indent="-225418">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49"/>
            <a:ext cx="4320117" cy="211243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734"/>
            <a:ext cx="2112432" cy="2112433"/>
          </a:xfrm>
        </p:spPr>
        <p:txBody>
          <a:bodyPr/>
          <a:lstStyle/>
          <a:p>
            <a:r>
              <a:rPr lang="en-US"/>
              <a:t>Click icon to add picture</a:t>
            </a:r>
            <a:endParaRPr lang="de-CH" dirty="0"/>
          </a:p>
        </p:txBody>
      </p:sp>
      <p:sp>
        <p:nvSpPr>
          <p:cNvPr id="9" name="Picture Placeholder 3"/>
          <p:cNvSpPr>
            <a:spLocks noGrp="1"/>
          </p:cNvSpPr>
          <p:nvPr>
            <p:ph type="pic" sz="quarter" idx="14"/>
          </p:nvPr>
        </p:nvSpPr>
        <p:spPr>
          <a:xfrm>
            <a:off x="9457267" y="4000281"/>
            <a:ext cx="2110317" cy="2116887"/>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90079309"/>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0"/>
            <a:ext cx="2112433" cy="2097175"/>
          </a:xfrm>
        </p:spPr>
        <p:txBody>
          <a:bodyPr/>
          <a:lstStyle/>
          <a:p>
            <a:r>
              <a:rPr lang="en-US"/>
              <a:t>Click icon to add picture</a:t>
            </a:r>
            <a:endParaRPr lang="de-CH"/>
          </a:p>
        </p:txBody>
      </p:sp>
      <p:sp>
        <p:nvSpPr>
          <p:cNvPr id="5" name="Picture Placeholder 3"/>
          <p:cNvSpPr>
            <a:spLocks noGrp="1"/>
          </p:cNvSpPr>
          <p:nvPr>
            <p:ph type="pic" sz="quarter" idx="12"/>
          </p:nvPr>
        </p:nvSpPr>
        <p:spPr>
          <a:xfrm>
            <a:off x="9457268" y="1797050"/>
            <a:ext cx="2110317" cy="2097175"/>
          </a:xfrm>
        </p:spPr>
        <p:txBody>
          <a:bodyPr/>
          <a:lstStyle/>
          <a:p>
            <a:r>
              <a:rPr lang="en-US"/>
              <a:t>Click icon to add picture</a:t>
            </a:r>
            <a:endParaRPr lang="de-CH" dirty="0"/>
          </a:p>
        </p:txBody>
      </p:sp>
      <p:sp>
        <p:nvSpPr>
          <p:cNvPr id="8" name="Picture Placeholder 3"/>
          <p:cNvSpPr>
            <a:spLocks noGrp="1"/>
          </p:cNvSpPr>
          <p:nvPr>
            <p:ph type="pic" sz="quarter" idx="13"/>
          </p:nvPr>
        </p:nvSpPr>
        <p:spPr>
          <a:xfrm>
            <a:off x="7247468" y="4004867"/>
            <a:ext cx="4320117" cy="2112300"/>
          </a:xfrm>
        </p:spPr>
        <p:txBody>
          <a:bodyPr/>
          <a:lstStyle/>
          <a:p>
            <a:r>
              <a:rPr lang="en-US"/>
              <a:t>Click icon to add picture</a:t>
            </a:r>
            <a:endParaRPr lang="de-CH" dirty="0"/>
          </a:p>
        </p:txBody>
      </p:sp>
      <p:sp>
        <p:nvSpPr>
          <p:cNvPr id="10"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55278066"/>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7247468" y="1797051"/>
            <a:ext cx="4320117"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624417" y="1797051"/>
            <a:ext cx="6527800" cy="4320117"/>
          </a:xfrm>
        </p:spPr>
        <p:txBody>
          <a:bodyPr/>
          <a:lstStyle>
            <a:lvl1pPr marL="0" indent="0">
              <a:buNone/>
              <a:defRPr sz="4000"/>
            </a:lvl1pPr>
            <a:lvl2pPr marL="0" indent="0">
              <a:buNone/>
              <a:tabLst/>
              <a:defRPr sz="2000">
                <a:latin typeface="+mn-lt"/>
              </a:defRPr>
            </a:lvl2pPr>
            <a:lvl3pPr marL="460424" indent="-230213">
              <a:defRPr sz="20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24123955"/>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836" y="6298299"/>
            <a:ext cx="11176000" cy="30796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198" eaLnBrk="0" hangingPunct="0"/>
            <a:r>
              <a:rPr lang="en-US" sz="667"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algn="ctr" defTabSz="914198" eaLnBrk="0" hangingPunct="0"/>
            <a:r>
              <a:rPr lang="en-US" sz="667"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920" y="1862325"/>
            <a:ext cx="8518161" cy="3133351"/>
          </a:xfrm>
          <a:prstGeom prst="rect">
            <a:avLst/>
          </a:prstGeom>
        </p:spPr>
      </p:pic>
    </p:spTree>
    <p:extLst>
      <p:ext uri="{BB962C8B-B14F-4D97-AF65-F5344CB8AC3E}">
        <p14:creationId xmlns:p14="http://schemas.microsoft.com/office/powerpoint/2010/main" val="3446223407"/>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226"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86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39153302"/>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7"/>
            <a:ext cx="2689275"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767305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488852"/>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1861483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4" y="1447810"/>
            <a:ext cx="10245217" cy="1523497"/>
          </a:xfrm>
        </p:spPr>
        <p:txBody>
          <a:bodyPr anchor="ctr">
            <a:noAutofit/>
          </a:bodyPr>
          <a:lstStyle>
            <a:lvl1pPr>
              <a:lnSpc>
                <a:spcPct val="90000"/>
              </a:lnSpc>
              <a:defRPr sz="4800"/>
            </a:lvl1pPr>
          </a:lstStyle>
          <a:p>
            <a:r>
              <a:rPr lang="en-US"/>
              <a:t>Click to edit Master title style</a:t>
            </a:r>
            <a:endParaRPr lang="en-US" dirty="0"/>
          </a:p>
        </p:txBody>
      </p:sp>
      <p:sp>
        <p:nvSpPr>
          <p:cNvPr id="3" name="Subtitle 2"/>
          <p:cNvSpPr>
            <a:spLocks noGrp="1"/>
          </p:cNvSpPr>
          <p:nvPr>
            <p:ph type="subTitle" idx="1"/>
          </p:nvPr>
        </p:nvSpPr>
        <p:spPr>
          <a:xfrm>
            <a:off x="970216" y="3874830"/>
            <a:ext cx="10245219"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2669" y="298938"/>
            <a:ext cx="2005360" cy="94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8281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23" y="477203"/>
            <a:ext cx="8160767" cy="1523494"/>
          </a:xfrm>
        </p:spPr>
        <p:txBody>
          <a:bodyPr anchor="ctr" anchorCtr="0">
            <a:noAutofit/>
          </a:bodyPr>
          <a:lstStyle>
            <a:lvl1pPr>
              <a:lnSpc>
                <a:spcPct val="90000"/>
              </a:lnSpc>
              <a:defRPr sz="4800"/>
            </a:lvl1pPr>
          </a:lstStyle>
          <a:p>
            <a:r>
              <a:rPr lang="en-US"/>
              <a:t>Click to edit Master title style</a:t>
            </a:r>
            <a:endParaRPr lang="en-US" dirty="0"/>
          </a:p>
        </p:txBody>
      </p:sp>
      <p:sp>
        <p:nvSpPr>
          <p:cNvPr id="3" name="Subtitle 2"/>
          <p:cNvSpPr>
            <a:spLocks noGrp="1"/>
          </p:cNvSpPr>
          <p:nvPr>
            <p:ph type="subTitle" idx="1"/>
          </p:nvPr>
        </p:nvSpPr>
        <p:spPr>
          <a:xfrm>
            <a:off x="1889624" y="2303508"/>
            <a:ext cx="9325817"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488771" y="3914364"/>
            <a:ext cx="111823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937" y="5177866"/>
            <a:ext cx="2664763" cy="1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732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3698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74136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447804"/>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4"/>
            <a:ext cx="5487829"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878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62"/>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133600"/>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62"/>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10"/>
            <a:ext cx="5487829"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22573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169473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631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217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07376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9625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2702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8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116177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1" y="2327383"/>
            <a:ext cx="11176000" cy="623248"/>
          </a:xfrm>
        </p:spPr>
        <p:txBody>
          <a:bodyPr/>
          <a:lstStyle>
            <a:lvl1pPr algn="ctr">
              <a:defRPr>
                <a:latin typeface="Tw Cen MT" panose="020B0602020104020603" pitchFamily="34" charset="0"/>
              </a:defRPr>
            </a:lvl1pPr>
          </a:lstStyle>
          <a:p>
            <a:r>
              <a:rPr lang="en-US" dirty="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640" y="2327374"/>
            <a:ext cx="11176000" cy="609398"/>
          </a:xfrm>
        </p:spPr>
        <p:txBody>
          <a:bodyPr/>
          <a:lstStyle>
            <a:lvl1pPr algn="ctr">
              <a:defRPr>
                <a:latin typeface="+mj-lt"/>
              </a:defRPr>
            </a:lvl1pPr>
          </a:lstStyle>
          <a:p>
            <a:r>
              <a:rPr lang="en-US" dirty="0"/>
              <a:t>Click to edit Master title style</a:t>
            </a:r>
            <a:endParaRPr lang="en-GB" dirty="0"/>
          </a:p>
        </p:txBody>
      </p:sp>
    </p:spTree>
    <p:extLst>
      <p:ext uri="{BB962C8B-B14F-4D97-AF65-F5344CB8AC3E}">
        <p14:creationId xmlns:p14="http://schemas.microsoft.com/office/powerpoint/2010/main" val="328957951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3570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w Cen MT" panose="020B0602020104020603" pitchFamily="34"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519250" y="1447865"/>
            <a:ext cx="11151916" cy="2031325"/>
          </a:xfr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9591021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theme" Target="../theme/theme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13.jpeg"/><Relationship Id="rId2" Type="http://schemas.openxmlformats.org/officeDocument/2006/relationships/slideLayout" Target="../slideLayouts/slideLayout68.xml"/><Relationship Id="rId16" Type="http://schemas.openxmlformats.org/officeDocument/2006/relationships/theme" Target="../theme/theme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2.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2324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50" y="1447810"/>
            <a:ext cx="11151916" cy="203132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82" r:id="rId9"/>
    <p:sldLayoutId id="2147483883" r:id="rId10"/>
  </p:sldLayoutIdLst>
  <p:transition>
    <p:fade/>
  </p:transition>
  <p:txStyles>
    <p:titleStyle>
      <a:lvl1pPr algn="l" defTabSz="933007"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469761" indent="-469761" algn="l" defTabSz="933007" rtl="0" eaLnBrk="1" latinLnBrk="0" hangingPunct="1">
        <a:lnSpc>
          <a:spcPct val="90000"/>
        </a:lnSpc>
        <a:spcBef>
          <a:spcPct val="20000"/>
        </a:spcBef>
        <a:buSzPct val="90000"/>
        <a:buFontTx/>
        <a:buBlip>
          <a:blip r:embed="rId12"/>
        </a:buBlip>
        <a:defRPr sz="3300" kern="1200">
          <a:gradFill>
            <a:gsLst>
              <a:gs pos="0">
                <a:schemeClr val="tx1"/>
              </a:gs>
              <a:gs pos="86000">
                <a:schemeClr val="tx1"/>
              </a:gs>
            </a:gsLst>
            <a:lin ang="5400000" scaled="0"/>
          </a:gradFill>
          <a:latin typeface="Tw Cen MT" panose="020B0602020104020603" pitchFamily="34" charset="0"/>
          <a:ea typeface="+mn-ea"/>
          <a:cs typeface="+mn-cs"/>
        </a:defRPr>
      </a:lvl1pPr>
      <a:lvl2pPr marL="873107" indent="-403346" algn="l" defTabSz="933007"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Tw Cen MT" panose="020B0602020104020603" pitchFamily="34" charset="0"/>
          <a:ea typeface="+mn-ea"/>
          <a:cs typeface="+mn-cs"/>
        </a:defRPr>
      </a:lvl2pPr>
      <a:lvl3pPr marL="1284553" indent="-411443" algn="l" defTabSz="933007"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Tw Cen MT" panose="020B0602020104020603" pitchFamily="34" charset="0"/>
          <a:ea typeface="+mn-ea"/>
          <a:cs typeface="+mn-cs"/>
        </a:defRPr>
      </a:lvl3pPr>
      <a:lvl4pPr marL="1637684" indent="-353129"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4pPr>
      <a:lvl5pPr marL="1981094" indent="-343412" algn="l" defTabSz="933007" rtl="0" eaLnBrk="1" latinLnBrk="0" hangingPunct="1">
        <a:lnSpc>
          <a:spcPct val="90000"/>
        </a:lnSpc>
        <a:spcBef>
          <a:spcPct val="20000"/>
        </a:spcBef>
        <a:buSzPct val="90000"/>
        <a:buFontTx/>
        <a:buBlip>
          <a:blip r:embed="rId13"/>
        </a:buBlip>
        <a:defRPr sz="2000" kern="1200">
          <a:gradFill>
            <a:gsLst>
              <a:gs pos="0">
                <a:schemeClr val="tx1"/>
              </a:gs>
              <a:gs pos="86000">
                <a:schemeClr val="tx1"/>
              </a:gs>
            </a:gsLst>
            <a:lin ang="5400000" scaled="0"/>
          </a:gradFill>
          <a:latin typeface="Tw Cen MT" panose="020B0602020104020603" pitchFamily="34" charset="0"/>
          <a:ea typeface="+mn-ea"/>
          <a:cs typeface="+mn-cs"/>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299715"/>
            <a:ext cx="12192000" cy="5558294"/>
          </a:xfrm>
          <a:prstGeom prst="rect">
            <a:avLst/>
          </a:prstGeom>
        </p:spPr>
      </p:pic>
      <p:sp>
        <p:nvSpPr>
          <p:cNvPr id="2" name="Title Placeholder 1"/>
          <p:cNvSpPr>
            <a:spLocks noGrp="1"/>
          </p:cNvSpPr>
          <p:nvPr>
            <p:ph type="title"/>
          </p:nvPr>
        </p:nvSpPr>
        <p:spPr>
          <a:xfrm>
            <a:off x="519248" y="228602"/>
            <a:ext cx="11151917" cy="62324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905028"/>
            <a:ext cx="11151915" cy="2125197"/>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transition>
    <p:fade/>
  </p:transition>
  <p:txStyles>
    <p:titleStyle>
      <a:lvl1pPr algn="l" defTabSz="933007" rtl="0" eaLnBrk="1" latinLnBrk="0" hangingPunct="1">
        <a:lnSpc>
          <a:spcPct val="90000"/>
        </a:lnSpc>
        <a:spcBef>
          <a:spcPct val="0"/>
        </a:spcBef>
        <a:buNone/>
        <a:defRPr lang="en-US" sz="4500" b="0" kern="1200" cap="none" spc="-102" baseline="0" dirty="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p:titleStyle>
    <p:bodyStyle>
      <a:lvl1pPr marL="0" indent="0" algn="l" defTabSz="933007"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92802" indent="-8098" algn="l" defTabSz="933007"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7750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116314" indent="8098"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55121" indent="0" algn="l" defTabSz="933007"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65762"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2266"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768"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5269" indent="-233250" algn="l" defTabSz="933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3007" rtl="0" eaLnBrk="1" latinLnBrk="0" hangingPunct="1">
        <a:defRPr sz="1800" kern="1200">
          <a:solidFill>
            <a:schemeClr val="tx1"/>
          </a:solidFill>
          <a:latin typeface="+mn-lt"/>
          <a:ea typeface="+mn-ea"/>
          <a:cs typeface="+mn-cs"/>
        </a:defRPr>
      </a:lvl1pPr>
      <a:lvl2pPr marL="466502" algn="l" defTabSz="933007" rtl="0" eaLnBrk="1" latinLnBrk="0" hangingPunct="1">
        <a:defRPr sz="1800" kern="1200">
          <a:solidFill>
            <a:schemeClr val="tx1"/>
          </a:solidFill>
          <a:latin typeface="+mn-lt"/>
          <a:ea typeface="+mn-ea"/>
          <a:cs typeface="+mn-cs"/>
        </a:defRPr>
      </a:lvl2pPr>
      <a:lvl3pPr marL="933007" algn="l" defTabSz="933007" rtl="0" eaLnBrk="1" latinLnBrk="0" hangingPunct="1">
        <a:defRPr sz="1800" kern="1200">
          <a:solidFill>
            <a:schemeClr val="tx1"/>
          </a:solidFill>
          <a:latin typeface="+mn-lt"/>
          <a:ea typeface="+mn-ea"/>
          <a:cs typeface="+mn-cs"/>
        </a:defRPr>
      </a:lvl3pPr>
      <a:lvl4pPr marL="1399507" algn="l" defTabSz="933007" rtl="0" eaLnBrk="1" latinLnBrk="0" hangingPunct="1">
        <a:defRPr sz="1800" kern="1200">
          <a:solidFill>
            <a:schemeClr val="tx1"/>
          </a:solidFill>
          <a:latin typeface="+mn-lt"/>
          <a:ea typeface="+mn-ea"/>
          <a:cs typeface="+mn-cs"/>
        </a:defRPr>
      </a:lvl4pPr>
      <a:lvl5pPr marL="1866008" algn="l" defTabSz="933007" rtl="0" eaLnBrk="1" latinLnBrk="0" hangingPunct="1">
        <a:defRPr sz="1800" kern="1200">
          <a:solidFill>
            <a:schemeClr val="tx1"/>
          </a:solidFill>
          <a:latin typeface="+mn-lt"/>
          <a:ea typeface="+mn-ea"/>
          <a:cs typeface="+mn-cs"/>
        </a:defRPr>
      </a:lvl5pPr>
      <a:lvl6pPr marL="2332516" algn="l" defTabSz="933007" rtl="0" eaLnBrk="1" latinLnBrk="0" hangingPunct="1">
        <a:defRPr sz="1800" kern="1200">
          <a:solidFill>
            <a:schemeClr val="tx1"/>
          </a:solidFill>
          <a:latin typeface="+mn-lt"/>
          <a:ea typeface="+mn-ea"/>
          <a:cs typeface="+mn-cs"/>
        </a:defRPr>
      </a:lvl6pPr>
      <a:lvl7pPr marL="2799014" algn="l" defTabSz="933007" rtl="0" eaLnBrk="1" latinLnBrk="0" hangingPunct="1">
        <a:defRPr sz="1800" kern="1200">
          <a:solidFill>
            <a:schemeClr val="tx1"/>
          </a:solidFill>
          <a:latin typeface="+mn-lt"/>
          <a:ea typeface="+mn-ea"/>
          <a:cs typeface="+mn-cs"/>
        </a:defRPr>
      </a:lvl7pPr>
      <a:lvl8pPr marL="3265516" algn="l" defTabSz="933007" rtl="0" eaLnBrk="1" latinLnBrk="0" hangingPunct="1">
        <a:defRPr sz="1800" kern="1200">
          <a:solidFill>
            <a:schemeClr val="tx1"/>
          </a:solidFill>
          <a:latin typeface="+mn-lt"/>
          <a:ea typeface="+mn-ea"/>
          <a:cs typeface="+mn-cs"/>
        </a:defRPr>
      </a:lvl8pPr>
      <a:lvl9pPr marL="3732017" algn="l" defTabSz="93300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452879"/>
            <a:ext cx="11151917" cy="56784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6" y="1447806"/>
            <a:ext cx="11155093" cy="149117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2"/>
          </p:nvPr>
        </p:nvSpPr>
        <p:spPr>
          <a:xfrm>
            <a:off x="457325" y="6406274"/>
            <a:ext cx="2134156" cy="273844"/>
          </a:xfrm>
          <a:prstGeom prst="rect">
            <a:avLst/>
          </a:prstGeom>
        </p:spPr>
        <p:txBody>
          <a:bodyPr vert="horz" lIns="68566" tIns="34283" rIns="68566" bIns="34283" rtlCol="0" anchor="ctr"/>
          <a:lstStyle>
            <a:lvl1pPr algn="l">
              <a:defRPr sz="900">
                <a:solidFill>
                  <a:schemeClr val="tx1"/>
                </a:solidFill>
              </a:defRPr>
            </a:lvl1pPr>
          </a:lstStyle>
          <a:p>
            <a:pPr defTabSz="685631"/>
            <a:fld id="{20CE17AF-4091-48A7-8681-C3B1BE5CA3B0}" type="datetime1">
              <a:rPr lang="en-GB" smtClean="0">
                <a:solidFill>
                  <a:srgbClr val="FFFFFF"/>
                </a:solidFill>
              </a:rPr>
              <a:pPr defTabSz="685631"/>
              <a:t>22/07/2021</a:t>
            </a:fld>
            <a:endParaRPr lang="en-GB" dirty="0">
              <a:solidFill>
                <a:srgbClr val="FFFFFF"/>
              </a:solidFill>
            </a:endParaRPr>
          </a:p>
        </p:txBody>
      </p:sp>
      <p:sp>
        <p:nvSpPr>
          <p:cNvPr id="7" name="Footer Placeholder 4"/>
          <p:cNvSpPr>
            <a:spLocks noGrp="1"/>
          </p:cNvSpPr>
          <p:nvPr>
            <p:ph type="ftr" sz="quarter" idx="3"/>
          </p:nvPr>
        </p:nvSpPr>
        <p:spPr>
          <a:xfrm>
            <a:off x="3125013" y="6406274"/>
            <a:ext cx="5891939" cy="273844"/>
          </a:xfrm>
          <a:prstGeom prst="rect">
            <a:avLst/>
          </a:prstGeom>
        </p:spPr>
        <p:txBody>
          <a:bodyPr vert="horz" lIns="68566" tIns="34283" rIns="68566" bIns="34283" rtlCol="0" anchor="ctr"/>
          <a:lstStyle>
            <a:lvl1pPr algn="ctr">
              <a:defRPr sz="900">
                <a:solidFill>
                  <a:schemeClr val="tx1"/>
                </a:solidFill>
              </a:defRPr>
            </a:lvl1pPr>
          </a:lstStyle>
          <a:p>
            <a:pPr defTabSz="685631"/>
            <a:endParaRPr lang="en-GB" dirty="0">
              <a:solidFill>
                <a:srgbClr val="FFFFFF"/>
              </a:solidFill>
            </a:endParaRPr>
          </a:p>
        </p:txBody>
      </p:sp>
      <p:sp>
        <p:nvSpPr>
          <p:cNvPr id="8" name="Slide Number Placeholder 5"/>
          <p:cNvSpPr>
            <a:spLocks noGrp="1"/>
          </p:cNvSpPr>
          <p:nvPr>
            <p:ph type="sldNum" sz="quarter" idx="4"/>
          </p:nvPr>
        </p:nvSpPr>
        <p:spPr>
          <a:xfrm>
            <a:off x="9537014" y="6406274"/>
            <a:ext cx="2134156" cy="273844"/>
          </a:xfrm>
          <a:prstGeom prst="rect">
            <a:avLst/>
          </a:prstGeom>
        </p:spPr>
        <p:txBody>
          <a:bodyPr vert="horz" lIns="68566" tIns="34283" rIns="68566" bIns="34283" rtlCol="0" anchor="ctr"/>
          <a:lstStyle>
            <a:lvl1pPr algn="r">
              <a:defRPr sz="900">
                <a:solidFill>
                  <a:schemeClr val="tx1"/>
                </a:solidFill>
              </a:defRPr>
            </a:lvl1pPr>
          </a:lstStyle>
          <a:p>
            <a:pPr defTabSz="685631"/>
            <a:fld id="{66F9B19E-23E9-4120-A06C-57F6EDB783B3}" type="slidenum">
              <a:rPr lang="en-GB" smtClean="0">
                <a:solidFill>
                  <a:srgbClr val="FFFFFF"/>
                </a:solidFill>
              </a:rPr>
              <a:pPr defTabSz="685631"/>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5" r:id="rId9"/>
  </p:sldLayoutIdLst>
  <p:hf hdr="0"/>
  <p:txStyles>
    <p:titleStyle>
      <a:lvl1pPr algn="l" defTabSz="685631" rtl="0" eaLnBrk="1" latinLnBrk="0" hangingPunct="1">
        <a:lnSpc>
          <a:spcPct val="90000"/>
        </a:lnSpc>
        <a:spcBef>
          <a:spcPct val="0"/>
        </a:spcBef>
        <a:buNone/>
        <a:defRPr lang="en-US" sz="4100" b="0" kern="1200" cap="none" spc="-75" baseline="0" dirty="0" smtClean="0">
          <a:ln w="3175">
            <a:noFill/>
          </a:ln>
          <a:solidFill>
            <a:schemeClr val="tx2"/>
          </a:solidFill>
          <a:effectLst/>
          <a:latin typeface="Tw Cen MT" panose="020B0602020104020603" pitchFamily="34" charset="0"/>
          <a:ea typeface="+mn-ea"/>
          <a:cs typeface="Arial" charset="0"/>
        </a:defRPr>
      </a:lvl1pPr>
    </p:titleStyle>
    <p:bodyStyle>
      <a:lvl1pPr marL="254741" marR="0" indent="-254741" algn="l" defTabSz="685631"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2"/>
          </a:solidFill>
          <a:latin typeface="Tw Cen MT" panose="020B0602020104020603" pitchFamily="34" charset="0"/>
          <a:ea typeface="+mn-ea"/>
          <a:cs typeface="+mn-cs"/>
        </a:defRPr>
      </a:lvl1pPr>
      <a:lvl2pPr marL="429729" marR="0" indent="-174986" algn="l" defTabSz="685631"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2"/>
          </a:solidFill>
          <a:latin typeface="Tw Cen MT" panose="020B0602020104020603" pitchFamily="34" charset="0"/>
          <a:ea typeface="+mn-ea"/>
          <a:cs typeface="+mn-cs"/>
        </a:defRPr>
      </a:lvl2pPr>
      <a:lvl3pPr marL="59876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598761" algn="l"/>
        </a:tabLst>
        <a:defRPr sz="1800" kern="1200" spc="0" baseline="0">
          <a:solidFill>
            <a:schemeClr val="tx2"/>
          </a:solidFill>
          <a:latin typeface="Tw Cen MT" panose="020B0602020104020603" pitchFamily="34" charset="0"/>
          <a:ea typeface="+mn-ea"/>
          <a:cs typeface="+mn-cs"/>
        </a:defRPr>
      </a:lvl3pPr>
      <a:lvl4pPr marL="772558" marR="0" indent="-173794" algn="l" defTabSz="685631"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2"/>
          </a:solidFill>
          <a:latin typeface="Tw Cen MT" panose="020B0602020104020603" pitchFamily="34" charset="0"/>
          <a:ea typeface="+mn-ea"/>
          <a:cs typeface="+mn-cs"/>
        </a:defRPr>
      </a:lvl4pPr>
      <a:lvl5pPr marL="941591" marR="0" indent="-169033" algn="l" defTabSz="685631" rtl="0" eaLnBrk="1" fontAlgn="auto" latinLnBrk="0" hangingPunct="1">
        <a:lnSpc>
          <a:spcPct val="90000"/>
        </a:lnSpc>
        <a:spcBef>
          <a:spcPct val="20000"/>
        </a:spcBef>
        <a:spcAft>
          <a:spcPts val="0"/>
        </a:spcAft>
        <a:buClrTx/>
        <a:buSzPct val="90000"/>
        <a:buFont typeface="Wingdings" pitchFamily="2" charset="2"/>
        <a:buChar char=""/>
        <a:tabLst>
          <a:tab pos="941591" algn="l"/>
        </a:tabLst>
        <a:defRPr sz="1500" kern="1200" spc="0" baseline="0">
          <a:solidFill>
            <a:schemeClr val="tx2"/>
          </a:solidFill>
          <a:latin typeface="Tw Cen MT" panose="020B0602020104020603" pitchFamily="34" charset="0"/>
          <a:ea typeface="+mn-ea"/>
          <a:cs typeface="+mn-cs"/>
        </a:defRPr>
      </a:lvl5pPr>
      <a:lvl6pPr marL="1885487"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302"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118"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935" indent="-171407" algn="l" defTabSz="68563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31" rtl="0" eaLnBrk="1" latinLnBrk="0" hangingPunct="1">
        <a:defRPr sz="1400" kern="1200">
          <a:solidFill>
            <a:schemeClr val="tx1"/>
          </a:solidFill>
          <a:latin typeface="+mn-lt"/>
          <a:ea typeface="+mn-ea"/>
          <a:cs typeface="+mn-cs"/>
        </a:defRPr>
      </a:lvl1pPr>
      <a:lvl2pPr marL="342816" algn="l" defTabSz="685631" rtl="0" eaLnBrk="1" latinLnBrk="0" hangingPunct="1">
        <a:defRPr sz="1400" kern="1200">
          <a:solidFill>
            <a:schemeClr val="tx1"/>
          </a:solidFill>
          <a:latin typeface="+mn-lt"/>
          <a:ea typeface="+mn-ea"/>
          <a:cs typeface="+mn-cs"/>
        </a:defRPr>
      </a:lvl2pPr>
      <a:lvl3pPr marL="685631" algn="l" defTabSz="685631" rtl="0" eaLnBrk="1" latinLnBrk="0" hangingPunct="1">
        <a:defRPr sz="1400" kern="1200">
          <a:solidFill>
            <a:schemeClr val="tx1"/>
          </a:solidFill>
          <a:latin typeface="+mn-lt"/>
          <a:ea typeface="+mn-ea"/>
          <a:cs typeface="+mn-cs"/>
        </a:defRPr>
      </a:lvl3pPr>
      <a:lvl4pPr marL="1028448" algn="l" defTabSz="685631" rtl="0" eaLnBrk="1" latinLnBrk="0" hangingPunct="1">
        <a:defRPr sz="1400" kern="1200">
          <a:solidFill>
            <a:schemeClr val="tx1"/>
          </a:solidFill>
          <a:latin typeface="+mn-lt"/>
          <a:ea typeface="+mn-ea"/>
          <a:cs typeface="+mn-cs"/>
        </a:defRPr>
      </a:lvl4pPr>
      <a:lvl5pPr marL="1371263" algn="l" defTabSz="685631" rtl="0" eaLnBrk="1" latinLnBrk="0" hangingPunct="1">
        <a:defRPr sz="1400" kern="1200">
          <a:solidFill>
            <a:schemeClr val="tx1"/>
          </a:solidFill>
          <a:latin typeface="+mn-lt"/>
          <a:ea typeface="+mn-ea"/>
          <a:cs typeface="+mn-cs"/>
        </a:defRPr>
      </a:lvl5pPr>
      <a:lvl6pPr marL="1714079" algn="l" defTabSz="685631" rtl="0" eaLnBrk="1" latinLnBrk="0" hangingPunct="1">
        <a:defRPr sz="1400" kern="1200">
          <a:solidFill>
            <a:schemeClr val="tx1"/>
          </a:solidFill>
          <a:latin typeface="+mn-lt"/>
          <a:ea typeface="+mn-ea"/>
          <a:cs typeface="+mn-cs"/>
        </a:defRPr>
      </a:lvl6pPr>
      <a:lvl7pPr marL="2056896" algn="l" defTabSz="685631" rtl="0" eaLnBrk="1" latinLnBrk="0" hangingPunct="1">
        <a:defRPr sz="1400" kern="1200">
          <a:solidFill>
            <a:schemeClr val="tx1"/>
          </a:solidFill>
          <a:latin typeface="+mn-lt"/>
          <a:ea typeface="+mn-ea"/>
          <a:cs typeface="+mn-cs"/>
        </a:defRPr>
      </a:lvl7pPr>
      <a:lvl8pPr marL="2399711" algn="l" defTabSz="685631" rtl="0" eaLnBrk="1" latinLnBrk="0" hangingPunct="1">
        <a:defRPr sz="1400" kern="1200">
          <a:solidFill>
            <a:schemeClr val="tx1"/>
          </a:solidFill>
          <a:latin typeface="+mn-lt"/>
          <a:ea typeface="+mn-ea"/>
          <a:cs typeface="+mn-cs"/>
        </a:defRPr>
      </a:lvl8pPr>
      <a:lvl9pPr marL="2742526" algn="l" defTabSz="685631"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0204103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418" y="228600"/>
            <a:ext cx="10943167" cy="75713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624417" y="1797051"/>
            <a:ext cx="10943168" cy="433546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959811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spd="slow">
    <p:push dir="u"/>
  </p:transition>
  <p:txStyles>
    <p:titleStyle>
      <a:lvl1pPr algn="l" defTabSz="914462" rtl="0" eaLnBrk="1" latinLnBrk="0" hangingPunct="1">
        <a:lnSpc>
          <a:spcPct val="90000"/>
        </a:lnSpc>
        <a:spcBef>
          <a:spcPct val="0"/>
        </a:spcBef>
        <a:buNone/>
        <a:defRPr lang="en-US" sz="5467" b="0" kern="1200" cap="none" spc="-100" baseline="0" dirty="0" smtClean="0">
          <a:ln w="3175">
            <a:noFill/>
          </a:ln>
          <a:solidFill>
            <a:srgbClr val="555555"/>
          </a:solidFill>
          <a:effectLst/>
          <a:latin typeface="Tw Cen MT" panose="020B0602020104020603" pitchFamily="34" charset="0"/>
          <a:ea typeface="+mn-ea"/>
          <a:cs typeface="Arial" charset="0"/>
        </a:defRPr>
      </a:lvl1pPr>
    </p:titleStyle>
    <p:bodyStyle>
      <a:lvl1pPr marL="0" indent="0" algn="l" defTabSz="914462"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Tw Cen MT" panose="020B0602020104020603" pitchFamily="34" charset="0"/>
          <a:ea typeface="+mn-ea"/>
          <a:cs typeface="+mn-cs"/>
        </a:defRPr>
      </a:lvl1pPr>
      <a:lvl2pPr marL="0" indent="0" algn="l" defTabSz="914462" rtl="0" eaLnBrk="1" latinLnBrk="0" hangingPunct="1">
        <a:lnSpc>
          <a:spcPct val="90000"/>
        </a:lnSpc>
        <a:spcBef>
          <a:spcPct val="20000"/>
        </a:spcBef>
        <a:buSzPct val="90000"/>
        <a:buFont typeface="Wingdings" pitchFamily="2" charset="2"/>
        <a:buNone/>
        <a:tabLst>
          <a:tab pos="630307" algn="l"/>
        </a:tabLst>
        <a:defRPr sz="2000" kern="1200">
          <a:solidFill>
            <a:schemeClr val="tx1">
              <a:lumMod val="75000"/>
            </a:schemeClr>
          </a:solidFill>
          <a:latin typeface="Tw Cen MT" panose="020B0602020104020603" pitchFamily="34" charset="0"/>
          <a:ea typeface="+mn-ea"/>
          <a:cs typeface="+mn-cs"/>
        </a:defRPr>
      </a:lvl2pPr>
      <a:lvl3pPr marL="237061" indent="-237061" algn="l" defTabSz="914462"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Tw Cen MT" panose="020B0602020104020603" pitchFamily="34" charset="0"/>
          <a:ea typeface="+mn-ea"/>
          <a:cs typeface="+mn-cs"/>
        </a:defRPr>
      </a:lvl3pPr>
      <a:lvl4pPr marL="1482886" indent="-223862" algn="l" defTabSz="914462" rtl="0" eaLnBrk="1" latinLnBrk="0" hangingPunct="1">
        <a:lnSpc>
          <a:spcPct val="90000"/>
        </a:lnSpc>
        <a:spcBef>
          <a:spcPct val="20000"/>
        </a:spcBef>
        <a:buSzPct val="90000"/>
        <a:buFont typeface="Wingdings" pitchFamily="2" charset="2"/>
        <a:buChar char="§"/>
        <a:tabLst>
          <a:tab pos="91449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3099" indent="-230213" algn="l" defTabSz="914462"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772"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003"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234"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62" rtl="0" eaLnBrk="1" latinLnBrk="0" hangingPunct="1">
        <a:defRPr sz="1867" kern="1200">
          <a:solidFill>
            <a:schemeClr val="tx1"/>
          </a:solidFill>
          <a:latin typeface="+mn-lt"/>
          <a:ea typeface="+mn-ea"/>
          <a:cs typeface="+mn-cs"/>
        </a:defRPr>
      </a:lvl1pPr>
      <a:lvl2pPr marL="457231" algn="l" defTabSz="914462" rtl="0" eaLnBrk="1" latinLnBrk="0" hangingPunct="1">
        <a:defRPr sz="1867" kern="1200">
          <a:solidFill>
            <a:schemeClr val="tx1"/>
          </a:solidFill>
          <a:latin typeface="+mn-lt"/>
          <a:ea typeface="+mn-ea"/>
          <a:cs typeface="+mn-cs"/>
        </a:defRPr>
      </a:lvl2pPr>
      <a:lvl3pPr marL="914462" algn="l" defTabSz="914462" rtl="0" eaLnBrk="1" latinLnBrk="0" hangingPunct="1">
        <a:defRPr sz="1867" kern="1200">
          <a:solidFill>
            <a:schemeClr val="tx1"/>
          </a:solidFill>
          <a:latin typeface="+mn-lt"/>
          <a:ea typeface="+mn-ea"/>
          <a:cs typeface="+mn-cs"/>
        </a:defRPr>
      </a:lvl3pPr>
      <a:lvl4pPr marL="1371694" algn="l" defTabSz="914462" rtl="0" eaLnBrk="1" latinLnBrk="0" hangingPunct="1">
        <a:defRPr sz="1867" kern="1200">
          <a:solidFill>
            <a:schemeClr val="tx1"/>
          </a:solidFill>
          <a:latin typeface="+mn-lt"/>
          <a:ea typeface="+mn-ea"/>
          <a:cs typeface="+mn-cs"/>
        </a:defRPr>
      </a:lvl4pPr>
      <a:lvl5pPr marL="1828925" algn="l" defTabSz="914462" rtl="0" eaLnBrk="1" latinLnBrk="0" hangingPunct="1">
        <a:defRPr sz="1867" kern="1200">
          <a:solidFill>
            <a:schemeClr val="tx1"/>
          </a:solidFill>
          <a:latin typeface="+mn-lt"/>
          <a:ea typeface="+mn-ea"/>
          <a:cs typeface="+mn-cs"/>
        </a:defRPr>
      </a:lvl5pPr>
      <a:lvl6pPr marL="2286156" algn="l" defTabSz="914462" rtl="0" eaLnBrk="1" latinLnBrk="0" hangingPunct="1">
        <a:defRPr sz="1867" kern="1200">
          <a:solidFill>
            <a:schemeClr val="tx1"/>
          </a:solidFill>
          <a:latin typeface="+mn-lt"/>
          <a:ea typeface="+mn-ea"/>
          <a:cs typeface="+mn-cs"/>
        </a:defRPr>
      </a:lvl6pPr>
      <a:lvl7pPr marL="2743387" algn="l" defTabSz="914462" rtl="0" eaLnBrk="1" latinLnBrk="0" hangingPunct="1">
        <a:defRPr sz="1867" kern="1200">
          <a:solidFill>
            <a:schemeClr val="tx1"/>
          </a:solidFill>
          <a:latin typeface="+mn-lt"/>
          <a:ea typeface="+mn-ea"/>
          <a:cs typeface="+mn-cs"/>
        </a:defRPr>
      </a:lvl7pPr>
      <a:lvl8pPr marL="3200619" algn="l" defTabSz="914462" rtl="0" eaLnBrk="1" latinLnBrk="0" hangingPunct="1">
        <a:defRPr sz="1867" kern="1200">
          <a:solidFill>
            <a:schemeClr val="tx1"/>
          </a:solidFill>
          <a:latin typeface="+mn-lt"/>
          <a:ea typeface="+mn-ea"/>
          <a:cs typeface="+mn-cs"/>
        </a:defRPr>
      </a:lvl8pPr>
      <a:lvl9pPr marL="3657850" algn="l" defTabSz="9144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249"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053699"/>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9" r:id="rId14"/>
    <p:sldLayoutId id="2147483900" r:id="rId15"/>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8"/>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fsprojects/FsLexYacc/blob/master/src/FsYacc/fsyaccast.fs"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net/" TargetMode="External"/><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hyperlink" Target="https://fsprojects.github.io/FSharp.Control.AsyncSeq/"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github.com/fsharp/fslang-design/blob/master/RFCs/FS-1097-task-builder.md" TargetMode="External"/><Relationship Id="rId2" Type="http://schemas.openxmlformats.org/officeDocument/2006/relationships/hyperlink" Target="https://github.com/fsharp/fslang-design/blob/master/RFCs/FS-1087-resumable-code.md" TargetMode="External"/><Relationship Id="rId1" Type="http://schemas.openxmlformats.org/officeDocument/2006/relationships/slideLayout" Target="../slideLayouts/slideLayout43.xml"/><Relationship Id="rId6" Type="http://schemas.openxmlformats.org/officeDocument/2006/relationships/hyperlink" Target="https://github.com/fsharp/fslang-design/blob/master/RFCs/FS-1093-additional-conversions.md" TargetMode="External"/><Relationship Id="rId5" Type="http://schemas.openxmlformats.org/officeDocument/2006/relationships/hyperlink" Target="https://github.com/fsharp/fslang-design/blob/master/RFCs/FS-1098-inline-if-lambda.md" TargetMode="External"/><Relationship Id="rId4" Type="http://schemas.openxmlformats.org/officeDocument/2006/relationships/hyperlink" Target="https://github.com/fsharp/fslang-design/blob/master/RFCs/FS-1092-anonymous-type-tagged-unions.m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giraffe-fsharp/Giraffe" TargetMode="External"/><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a:bodyPr>
          <a:lstStyle/>
          <a:p>
            <a:r>
              <a:rPr lang="en-GB" sz="5400" dirty="0">
                <a:latin typeface="+mj-lt"/>
                <a:sym typeface="Wingdings" pitchFamily="2" charset="2"/>
              </a:rPr>
              <a:t>Functional-first Programming</a:t>
            </a:r>
          </a:p>
        </p:txBody>
      </p:sp>
      <p:sp>
        <p:nvSpPr>
          <p:cNvPr id="2" name="Text Placeholder 1"/>
          <p:cNvSpPr>
            <a:spLocks noGrp="1"/>
          </p:cNvSpPr>
          <p:nvPr>
            <p:ph type="body" sz="quarter" idx="11"/>
          </p:nvPr>
        </p:nvSpPr>
        <p:spPr/>
        <p:txBody>
          <a:bodyPr>
            <a:normAutofit/>
          </a:bodyPr>
          <a:lstStyle/>
          <a:p>
            <a:r>
              <a:rPr lang="en-GB" dirty="0">
                <a:latin typeface="+mj-lt"/>
              </a:rPr>
              <a:t>Don Syme</a:t>
            </a:r>
          </a:p>
          <a:p>
            <a:r>
              <a:rPr lang="en-GB" dirty="0">
                <a:latin typeface="+mj-lt"/>
              </a:rPr>
              <a:t>F# Community Contributor, Language Designer, Researcher @ Microsoft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1" y="305529"/>
            <a:ext cx="25527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0" y="6021288"/>
            <a:ext cx="12192000" cy="957811"/>
          </a:xfrm>
          <a:prstGeom prst="rect">
            <a:avLst/>
          </a:prstGeom>
        </p:spPr>
      </p:pic>
    </p:spTree>
    <p:extLst>
      <p:ext uri="{BB962C8B-B14F-4D97-AF65-F5344CB8AC3E}">
        <p14:creationId xmlns:p14="http://schemas.microsoft.com/office/powerpoint/2010/main" val="2579835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2368341"/>
          </a:xfrm>
        </p:spPr>
        <p:txBody>
          <a:bodyPr/>
          <a:lstStyle/>
          <a:p>
            <a:r>
              <a:rPr lang="en-GB" dirty="0">
                <a:latin typeface="Segoe UI Light" panose="020B0502040204020203" pitchFamily="34" charset="0"/>
              </a:rPr>
              <a:t>A </a:t>
            </a:r>
            <a:r>
              <a:rPr lang="en-GB" b="1" u="sng" dirty="0">
                <a:latin typeface="Segoe UI Light" panose="020B0502040204020203" pitchFamily="34" charset="0"/>
              </a:rPr>
              <a:t>functional-first</a:t>
            </a:r>
            <a:r>
              <a:rPr lang="en-GB" dirty="0">
                <a:latin typeface="Segoe UI Light" panose="020B0502040204020203" pitchFamily="34" charset="0"/>
              </a:rPr>
              <a:t> approach makes a huge difference in practice</a:t>
            </a:r>
            <a:br>
              <a:rPr lang="en-GB" dirty="0">
                <a:latin typeface="Segoe UI Light" panose="020B0502040204020203" pitchFamily="34" charset="0"/>
              </a:rPr>
            </a:br>
            <a:br>
              <a:rPr lang="en-GB" dirty="0">
                <a:latin typeface="Segoe UI Light" panose="020B0502040204020203" pitchFamily="34" charset="0"/>
              </a:rPr>
            </a:br>
            <a:r>
              <a:rPr lang="en-GB" sz="3600" dirty="0">
                <a:latin typeface="Segoe UI Light" panose="020B0502040204020203" pitchFamily="34" charset="0"/>
                <a:hlinkClick r:id="rId2"/>
              </a:rPr>
              <a:t>fsharp.org/testimonials</a:t>
            </a:r>
            <a:r>
              <a:rPr lang="en-GB" sz="3600" dirty="0">
                <a:latin typeface="Segoe UI Light" panose="020B0502040204020203" pitchFamily="34" charset="0"/>
              </a:rPr>
              <a:t> </a:t>
            </a:r>
            <a:endParaRPr lang="en-GB" dirty="0">
              <a:latin typeface="Segoe UI Light" panose="020B0502040204020203" pitchFamily="34" charset="0"/>
            </a:endParaRPr>
          </a:p>
        </p:txBody>
      </p:sp>
    </p:spTree>
    <p:extLst>
      <p:ext uri="{BB962C8B-B14F-4D97-AF65-F5344CB8AC3E}">
        <p14:creationId xmlns:p14="http://schemas.microsoft.com/office/powerpoint/2010/main" val="33810359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rPr>
              <a:t>An analysis </a:t>
            </a:r>
            <a:r>
              <a:rPr lang="en-GB" sz="2699" dirty="0">
                <a:latin typeface="Segoe UI Light" panose="020B0502040204020203" pitchFamily="34" charset="0"/>
              </a:rPr>
              <a:t>(Simon Cousins, Energy Sector)</a:t>
            </a:r>
            <a:endParaRPr lang="en-GB" dirty="0">
              <a:latin typeface="Segoe UI Light" panose="020B0502040204020203" pitchFamily="34" charset="0"/>
            </a:endParaRPr>
          </a:p>
        </p:txBody>
      </p:sp>
      <p:sp>
        <p:nvSpPr>
          <p:cNvPr id="4" name="TextBox 3"/>
          <p:cNvSpPr txBox="1"/>
          <p:nvPr/>
        </p:nvSpPr>
        <p:spPr>
          <a:xfrm>
            <a:off x="2090493" y="2061699"/>
            <a:ext cx="2914260" cy="1753300"/>
          </a:xfrm>
          <a:prstGeom prst="rect">
            <a:avLst/>
          </a:prstGeom>
          <a:noFill/>
        </p:spPr>
        <p:txBody>
          <a:bodyPr wrap="none" lIns="0" tIns="0" rIns="0" bIns="0" rtlCol="0">
            <a:spAutoFit/>
          </a:bodyPr>
          <a:lstStyle/>
          <a:p>
            <a:pPr algn="ctr"/>
            <a:r>
              <a:rPr lang="en-GB" sz="6595" dirty="0"/>
              <a:t>350,000</a:t>
            </a:r>
            <a:endParaRPr lang="en-GB" sz="7994" dirty="0"/>
          </a:p>
          <a:p>
            <a:pPr algn="ctr"/>
            <a:r>
              <a:rPr lang="en-GB" sz="2399" dirty="0">
                <a:latin typeface="Segoe UI Light" pitchFamily="34" charset="0"/>
              </a:rPr>
              <a:t>lines of C# OO</a:t>
            </a:r>
          </a:p>
          <a:p>
            <a:pPr algn="ctr"/>
            <a:r>
              <a:rPr lang="en-GB" sz="2399" dirty="0">
                <a:latin typeface="Segoe UI Light" pitchFamily="34" charset="0"/>
              </a:rPr>
              <a:t>by offshore team</a:t>
            </a:r>
            <a:endParaRPr lang="en-GB" sz="100" dirty="0">
              <a:latin typeface="Segoe UI Light" pitchFamily="34" charset="0"/>
            </a:endParaRPr>
          </a:p>
        </p:txBody>
      </p:sp>
      <p:sp>
        <p:nvSpPr>
          <p:cNvPr id="5" name="TextBox 4"/>
          <p:cNvSpPr txBox="1"/>
          <p:nvPr/>
        </p:nvSpPr>
        <p:spPr>
          <a:xfrm>
            <a:off x="6748182" y="3500963"/>
            <a:ext cx="2986908" cy="1753300"/>
          </a:xfrm>
          <a:prstGeom prst="rect">
            <a:avLst/>
          </a:prstGeom>
          <a:noFill/>
        </p:spPr>
        <p:txBody>
          <a:bodyPr wrap="none" lIns="0" tIns="0" rIns="0" bIns="0" rtlCol="0">
            <a:spAutoFit/>
          </a:bodyPr>
          <a:lstStyle/>
          <a:p>
            <a:pPr algn="ctr"/>
            <a:r>
              <a:rPr lang="en-GB" sz="6595" dirty="0"/>
              <a:t>30,000</a:t>
            </a:r>
            <a:endParaRPr lang="en-GB" sz="7994" dirty="0"/>
          </a:p>
          <a:p>
            <a:pPr algn="ctr"/>
            <a:r>
              <a:rPr lang="en-GB" sz="2399" dirty="0">
                <a:latin typeface="Segoe UI Light" pitchFamily="34" charset="0"/>
              </a:rPr>
              <a:t>lines of robust F#, with </a:t>
            </a:r>
          </a:p>
          <a:p>
            <a:pPr algn="ctr"/>
            <a:r>
              <a:rPr lang="en-GB" sz="2399"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t>An application to evaluate the revenue due from </a:t>
            </a:r>
            <a:r>
              <a:rPr lang="en-GB" sz="825" dirty="0">
                <a:hlinkClick r:id="rId2"/>
              </a:rPr>
              <a:t>Balancing Services</a:t>
            </a:r>
            <a:r>
              <a:rPr lang="en-GB" sz="825" dirty="0"/>
              <a:t> contracts in the UK energy industry</a:t>
            </a:r>
          </a:p>
          <a:p>
            <a:endParaRPr lang="en-GB" sz="825" dirty="0"/>
          </a:p>
          <a:p>
            <a:r>
              <a:rPr lang="en-GB" sz="825" dirty="0">
                <a:hlinkClick r:id="rId3"/>
              </a:rPr>
              <a:t>http://simontcousins.azurewebsites.net/does-the-language-you-use-make-a-difference-revisited/</a:t>
            </a:r>
            <a:r>
              <a:rPr lang="en-GB" sz="825" dirty="0"/>
              <a:t> </a:t>
            </a:r>
          </a:p>
        </p:txBody>
      </p:sp>
      <p:pic>
        <p:nvPicPr>
          <p:cNvPr id="12" name="Picture 11"/>
          <p:cNvPicPr>
            <a:picLocks noChangeAspect="1"/>
          </p:cNvPicPr>
          <p:nvPr/>
        </p:nvPicPr>
        <p:blipFill>
          <a:blip r:embed="rId4"/>
          <a:stretch>
            <a:fillRect/>
          </a:stretch>
        </p:blipFill>
        <p:spPr>
          <a:xfrm>
            <a:off x="5182708" y="1822771"/>
            <a:ext cx="5410739" cy="1660227"/>
          </a:xfrm>
          <a:prstGeom prst="rect">
            <a:avLst/>
          </a:prstGeom>
        </p:spPr>
      </p:pic>
    </p:spTree>
    <p:extLst>
      <p:ext uri="{BB962C8B-B14F-4D97-AF65-F5344CB8AC3E}">
        <p14:creationId xmlns:p14="http://schemas.microsoft.com/office/powerpoint/2010/main" val="149344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724877" y="1417982"/>
            <a:ext cx="8429457" cy="4161183"/>
          </a:xfrm>
          <a:prstGeom prst="rect">
            <a:avLst/>
          </a:prstGeom>
          <a:ln>
            <a:solidFill>
              <a:schemeClr val="tx2"/>
            </a:solidFill>
          </a:ln>
        </p:spPr>
      </p:pic>
    </p:spTree>
    <p:extLst>
      <p:ext uri="{BB962C8B-B14F-4D97-AF65-F5344CB8AC3E}">
        <p14:creationId xmlns:p14="http://schemas.microsoft.com/office/powerpoint/2010/main" val="301929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6039" y="1028701"/>
            <a:ext cx="8358737" cy="553998"/>
          </a:xfrm>
        </p:spPr>
        <p:txBody>
          <a:bodyPr/>
          <a:lstStyle/>
          <a:p>
            <a:r>
              <a:rPr lang="en-GB" sz="4000" dirty="0">
                <a:latin typeface="Segoe UI Light" panose="020B0502040204020203" pitchFamily="34" charset="0"/>
              </a:rPr>
              <a:t>Simon Cousins, Energy Sector</a:t>
            </a:r>
            <a:endParaRPr lang="en-GB" sz="6600" dirty="0">
              <a:latin typeface="Segoe UI Light" panose="020B0502040204020203" pitchFamily="34" charset="0"/>
            </a:endParaRPr>
          </a:p>
        </p:txBody>
      </p:sp>
      <p:sp>
        <p:nvSpPr>
          <p:cNvPr id="4" name="TextBox 3"/>
          <p:cNvSpPr txBox="1"/>
          <p:nvPr/>
        </p:nvSpPr>
        <p:spPr>
          <a:xfrm>
            <a:off x="1951838" y="2061701"/>
            <a:ext cx="3191579" cy="1384097"/>
          </a:xfrm>
          <a:prstGeom prst="rect">
            <a:avLst/>
          </a:prstGeom>
          <a:noFill/>
        </p:spPr>
        <p:txBody>
          <a:bodyPr wrap="none" lIns="0" tIns="0" rIns="0" bIns="0" rtlCol="0">
            <a:spAutoFit/>
          </a:bodyPr>
          <a:lstStyle/>
          <a:p>
            <a:pPr algn="ctr"/>
            <a:r>
              <a:rPr lang="en-GB" sz="6595" dirty="0">
                <a:latin typeface="Segoe UI Light" panose="020B0502040204020203" pitchFamily="34" charset="0"/>
              </a:rPr>
              <a:t>Zero</a:t>
            </a:r>
            <a:endParaRPr lang="en-GB" sz="7994" dirty="0">
              <a:latin typeface="Segoe UI Light" panose="020B0502040204020203" pitchFamily="34" charset="0"/>
            </a:endParaRPr>
          </a:p>
          <a:p>
            <a:pPr algn="ctr"/>
            <a:r>
              <a:rPr lang="en-GB" sz="2399" dirty="0">
                <a:latin typeface="Segoe UI Light" pitchFamily="34" charset="0"/>
              </a:rPr>
              <a:t>bugs in deployed system</a:t>
            </a:r>
            <a:endParaRPr lang="en-GB" sz="100" dirty="0">
              <a:latin typeface="Segoe UI Light" pitchFamily="34" charset="0"/>
            </a:endParaRPr>
          </a:p>
        </p:txBody>
      </p:sp>
      <p:sp>
        <p:nvSpPr>
          <p:cNvPr id="5" name="TextBox 4"/>
          <p:cNvSpPr txBox="1"/>
          <p:nvPr/>
        </p:nvSpPr>
        <p:spPr>
          <a:xfrm>
            <a:off x="3879035" y="3852668"/>
            <a:ext cx="6398995" cy="984885"/>
          </a:xfrm>
          <a:prstGeom prst="rect">
            <a:avLst/>
          </a:prstGeom>
          <a:noFill/>
        </p:spPr>
        <p:txBody>
          <a:bodyPr wrap="none" lIns="0" tIns="0" rIns="0" bIns="0" rtlCol="0">
            <a:spAutoFit/>
          </a:bodyPr>
          <a:lstStyle/>
          <a:p>
            <a:pPr algn="ctr"/>
            <a:r>
              <a:rPr lang="en-GB" sz="3200" dirty="0">
                <a:latin typeface="Segoe UI Light" panose="020B0502040204020203" pitchFamily="34" charset="0"/>
              </a:rPr>
              <a:t>“F# is the safe choice for this project, </a:t>
            </a:r>
          </a:p>
          <a:p>
            <a:pPr algn="ctr"/>
            <a:r>
              <a:rPr lang="en-GB" sz="3200" dirty="0">
                <a:latin typeface="Segoe UI Light" panose="020B0502040204020203" pitchFamily="34" charset="0"/>
              </a:rPr>
              <a:t>any other choice is too risky”</a:t>
            </a:r>
            <a:endParaRPr lang="en-GB" sz="4000" dirty="0">
              <a:latin typeface="Segoe UI Light" panose="020B0502040204020203" pitchFamily="34" charset="0"/>
            </a:endParaRPr>
          </a:p>
        </p:txBody>
      </p:sp>
      <p:sp>
        <p:nvSpPr>
          <p:cNvPr id="6" name="TextBox 5"/>
          <p:cNvSpPr txBox="1"/>
          <p:nvPr/>
        </p:nvSpPr>
        <p:spPr>
          <a:xfrm>
            <a:off x="1688171" y="5254212"/>
            <a:ext cx="3718907" cy="634789"/>
          </a:xfrm>
          <a:prstGeom prst="rect">
            <a:avLst/>
          </a:prstGeom>
          <a:noFill/>
        </p:spPr>
        <p:txBody>
          <a:bodyPr wrap="square" lIns="0" tIns="0" rIns="0" bIns="0" rtlCol="0">
            <a:spAutoFit/>
          </a:bodyPr>
          <a:lstStyle/>
          <a:p>
            <a:r>
              <a:rPr lang="en-GB" sz="825" dirty="0">
                <a:latin typeface="Segoe UI Light" panose="020B0502040204020203" pitchFamily="34" charset="0"/>
              </a:rPr>
              <a:t>An application to evaluate the revenue due from </a:t>
            </a:r>
            <a:r>
              <a:rPr lang="en-GB" sz="825" dirty="0">
                <a:latin typeface="Segoe UI Light" panose="020B0502040204020203" pitchFamily="34" charset="0"/>
                <a:hlinkClick r:id="rId2"/>
              </a:rPr>
              <a:t>Balancing Services</a:t>
            </a:r>
            <a:r>
              <a:rPr lang="en-GB" sz="825" dirty="0">
                <a:latin typeface="Segoe UI Light" panose="020B0502040204020203" pitchFamily="34" charset="0"/>
              </a:rPr>
              <a:t> contracts in the UK energy industry</a:t>
            </a:r>
          </a:p>
          <a:p>
            <a:endParaRPr lang="en-GB" sz="825" dirty="0">
              <a:latin typeface="Segoe UI Light" panose="020B0502040204020203" pitchFamily="34" charset="0"/>
            </a:endParaRPr>
          </a:p>
          <a:p>
            <a:r>
              <a:rPr lang="en-GB" sz="825" dirty="0">
                <a:latin typeface="Segoe UI Light" panose="020B0502040204020203" pitchFamily="34" charset="0"/>
                <a:hlinkClick r:id="rId3"/>
              </a:rPr>
              <a:t>http://simontcousins.azurewebsites.net/does-the-language-you-use-make-a-difference-revisited/</a:t>
            </a:r>
            <a:r>
              <a:rPr lang="en-GB" sz="825" dirty="0">
                <a:latin typeface="Segoe UI Light" panose="020B0502040204020203" pitchFamily="34" charset="0"/>
              </a:rPr>
              <a:t> </a:t>
            </a:r>
          </a:p>
        </p:txBody>
      </p:sp>
    </p:spTree>
    <p:extLst>
      <p:ext uri="{BB962C8B-B14F-4D97-AF65-F5344CB8AC3E}">
        <p14:creationId xmlns:p14="http://schemas.microsoft.com/office/powerpoint/2010/main" val="3822720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353" y="965370"/>
            <a:ext cx="11176000" cy="1731243"/>
          </a:xfrm>
        </p:spPr>
        <p:txBody>
          <a:bodyPr/>
          <a:lstStyle/>
          <a:p>
            <a:r>
              <a:rPr lang="en-GB" sz="4000" dirty="0">
                <a:latin typeface="Segoe UI Light" panose="020B0502040204020203" pitchFamily="34" charset="0"/>
                <a:cs typeface="Segoe UI Light" panose="020B0502040204020203" pitchFamily="34" charset="0"/>
              </a:rPr>
              <a:t>Foundations of the F# Design (~2007)</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5D3E1728-DF63-485D-8BE0-A457CE827D1D}"/>
              </a:ext>
            </a:extLst>
          </p:cNvPr>
          <p:cNvPicPr>
            <a:picLocks noChangeAspect="1"/>
          </p:cNvPicPr>
          <p:nvPr/>
        </p:nvPicPr>
        <p:blipFill>
          <a:blip r:embed="rId2"/>
          <a:stretch>
            <a:fillRect/>
          </a:stretch>
        </p:blipFill>
        <p:spPr>
          <a:xfrm>
            <a:off x="3282271" y="1941074"/>
            <a:ext cx="5480164" cy="3858174"/>
          </a:xfrm>
          <a:prstGeom prst="rect">
            <a:avLst/>
          </a:prstGeom>
        </p:spPr>
      </p:pic>
    </p:spTree>
    <p:extLst>
      <p:ext uri="{BB962C8B-B14F-4D97-AF65-F5344CB8AC3E}">
        <p14:creationId xmlns:p14="http://schemas.microsoft.com/office/powerpoint/2010/main" val="3364460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a:latin typeface="Segoe UI Light" panose="020B0502040204020203" pitchFamily="34" charset="0"/>
                <a:cs typeface="Segoe UI Light" panose="020B0502040204020203" pitchFamily="34" charset="0"/>
              </a:rPr>
              <a:t>F# - Objects + Functional</a:t>
            </a:r>
          </a:p>
        </p:txBody>
      </p:sp>
      <p:sp>
        <p:nvSpPr>
          <p:cNvPr id="3" name="Content Placeholder 2"/>
          <p:cNvSpPr>
            <a:spLocks noGrp="1"/>
          </p:cNvSpPr>
          <p:nvPr>
            <p:ph type="body" sz="quarter" idx="10"/>
          </p:nvPr>
        </p:nvSpPr>
        <p:spPr>
          <a:xfrm>
            <a:off x="1214495" y="1416841"/>
            <a:ext cx="10782603" cy="4395049"/>
          </a:xfrm>
        </p:spPr>
        <p:txBody>
          <a:bodyPr/>
          <a:lstStyle/>
          <a:p>
            <a:pPr defTabSz="914363">
              <a:lnSpc>
                <a:spcPct val="90000"/>
              </a:lnSpc>
              <a:defRPr/>
            </a:pPr>
            <a:r>
              <a:rPr lang="en-US" b="1" kern="1200" dirty="0">
                <a:solidFill>
                  <a:schemeClr val="accent2"/>
                </a:solidFill>
                <a:latin typeface="Consolas" panose="020B0609020204030204" pitchFamily="49" charset="0"/>
                <a:cs typeface="Consolas" pitchFamily="49" charset="0"/>
              </a:rPr>
              <a:t>type</a:t>
            </a:r>
            <a:r>
              <a:rPr lang="en-US" b="1" kern="1200" dirty="0">
                <a:latin typeface="Consolas" pitchFamily="49" charset="0"/>
                <a:cs typeface="Consolas" pitchFamily="49" charset="0"/>
              </a:rPr>
              <a:t> Vector2D (</a:t>
            </a:r>
            <a:r>
              <a:rPr lang="en-US" b="1" kern="1200" dirty="0" err="1">
                <a:latin typeface="Consolas" pitchFamily="49" charset="0"/>
                <a:cs typeface="Consolas" pitchFamily="49" charset="0"/>
              </a:rPr>
              <a:t>dx:double</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dy:double</a:t>
            </a:r>
            <a:r>
              <a:rPr lang="en-US" b="1" kern="1200" dirty="0">
                <a:latin typeface="Consolas" pitchFamily="49" charset="0"/>
                <a:cs typeface="Consolas" pitchFamily="49" charset="0"/>
              </a:rPr>
              <a:t>) =</a:t>
            </a:r>
          </a:p>
          <a:p>
            <a:pPr defTabSz="914363">
              <a:lnSpc>
                <a:spcPct val="90000"/>
              </a:lnSpc>
              <a:defRPr/>
            </a:pPr>
            <a:endParaRPr lang="en-US" b="1" kern="1200" dirty="0">
              <a:latin typeface="Consolas" pitchFamily="49" charset="0"/>
              <a:cs typeface="Consolas" pitchFamily="49" charset="0"/>
            </a:endParaRPr>
          </a:p>
          <a:p>
            <a:pPr>
              <a:lnSpc>
                <a:spcPct val="90000"/>
              </a:lnSpc>
              <a:defRPr/>
            </a:pPr>
            <a:r>
              <a:rPr lang="en-US" b="1" dirty="0">
                <a:solidFill>
                  <a:schemeClr val="accent2">
                    <a:lumMod val="40000"/>
                    <a:lumOff val="60000"/>
                  </a:schemeClr>
                </a:solidFill>
                <a:latin typeface="Consolas" panose="020B0609020204030204" pitchFamily="49" charset="0"/>
                <a:cs typeface="Consolas" panose="020B0609020204030204" pitchFamily="49" charset="0"/>
              </a:rPr>
              <a:t>   </a:t>
            </a:r>
            <a:r>
              <a:rPr lang="en-US" b="1" dirty="0">
                <a:solidFill>
                  <a:schemeClr val="accent2"/>
                </a:solidFill>
                <a:latin typeface="Consolas" panose="020B0609020204030204" pitchFamily="49" charset="0"/>
                <a:cs typeface="Consolas" panose="020B0609020204030204" pitchFamily="49" charset="0"/>
              </a:rPr>
              <a:t>let</a:t>
            </a:r>
            <a:r>
              <a:rPr lang="en-US" b="1" dirty="0">
                <a:latin typeface="Consolas" panose="020B0609020204030204" pitchFamily="49" charset="0"/>
                <a:cs typeface="Consolas" panose="020B0609020204030204" pitchFamily="49" charset="0"/>
              </a:rPr>
              <a:t> d2 = dx*</a:t>
            </a:r>
            <a:r>
              <a:rPr lang="en-US" b="1" dirty="0" err="1">
                <a:latin typeface="Consolas" panose="020B0609020204030204" pitchFamily="49" charset="0"/>
                <a:cs typeface="Consolas" panose="020B0609020204030204" pitchFamily="49" charset="0"/>
              </a:rPr>
              <a:t>dx+dy</a:t>
            </a:r>
            <a:r>
              <a:rPr lang="en-US" b="1" dirty="0">
                <a:latin typeface="Consolas" panose="020B0609020204030204" pitchFamily="49" charset="0"/>
                <a:cs typeface="Consolas" panose="020B0609020204030204" pitchFamily="49" charset="0"/>
              </a:rPr>
              <a:t>*dy</a:t>
            </a:r>
          </a:p>
          <a:p>
            <a:pPr defTabSz="914363">
              <a:lnSpc>
                <a:spcPct val="90000"/>
              </a:lnSpc>
              <a:defRPr/>
            </a:pPr>
            <a:endParaRPr lang="en-US" b="1" kern="1200" dirty="0">
              <a:solidFill>
                <a:schemeClr val="accent2">
                  <a:lumMod val="40000"/>
                  <a:lumOff val="60000"/>
                </a:schemeClr>
              </a:solidFill>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v.DX = dx</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v.DY</a:t>
            </a:r>
            <a:r>
              <a:rPr lang="en-US" b="1" kern="1200" dirty="0">
                <a:latin typeface="Consolas" pitchFamily="49" charset="0"/>
                <a:cs typeface="Consolas" pitchFamily="49" charset="0"/>
              </a:rPr>
              <a:t> = </a:t>
            </a:r>
            <a:r>
              <a:rPr lang="en-US" b="1" kern="1200" dirty="0" err="1">
                <a:latin typeface="Consolas" pitchFamily="49" charset="0"/>
                <a:cs typeface="Consolas" pitchFamily="49" charset="0"/>
              </a:rPr>
              <a:t>dy</a:t>
            </a:r>
            <a:endParaRPr lang="en-US" b="1" kern="1200" dirty="0">
              <a:latin typeface="Consolas" pitchFamily="49" charset="0"/>
              <a:cs typeface="Consolas" pitchFamily="49" charset="0"/>
            </a:endParaRP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v.Length = sqrt d2</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p>
          <a:p>
            <a:pPr defTabSz="914363">
              <a:lnSpc>
                <a:spcPct val="90000"/>
              </a:lnSpc>
              <a:defRPr/>
            </a:pPr>
            <a:r>
              <a:rPr lang="en-US" b="1" kern="1200" dirty="0">
                <a:solidFill>
                  <a:schemeClr val="accent2">
                    <a:lumMod val="40000"/>
                    <a:lumOff val="60000"/>
                  </a:schemeClr>
                </a:solidFill>
                <a:latin typeface="Consolas" pitchFamily="49" charset="0"/>
                <a:cs typeface="Consolas" pitchFamily="49" charset="0"/>
              </a:rPr>
              <a:t>   </a:t>
            </a:r>
            <a:r>
              <a:rPr lang="en-US" b="1" kern="1200" dirty="0">
                <a:solidFill>
                  <a:schemeClr val="accent2"/>
                </a:solidFill>
                <a:latin typeface="Consolas" pitchFamily="49" charset="0"/>
                <a:cs typeface="Consolas" pitchFamily="49" charset="0"/>
              </a:rPr>
              <a:t>member</a:t>
            </a:r>
            <a:r>
              <a:rPr lang="en-US" b="1" kern="1200" dirty="0">
                <a:latin typeface="Consolas" pitchFamily="49" charset="0"/>
                <a:cs typeface="Consolas" pitchFamily="49" charset="0"/>
              </a:rPr>
              <a:t> </a:t>
            </a:r>
            <a:r>
              <a:rPr lang="en-US" b="1" kern="1200" dirty="0" err="1">
                <a:latin typeface="Consolas" pitchFamily="49" charset="0"/>
                <a:cs typeface="Consolas" pitchFamily="49" charset="0"/>
              </a:rPr>
              <a:t>v.Scale</a:t>
            </a:r>
            <a:r>
              <a:rPr lang="en-US" b="1" kern="1200" dirty="0">
                <a:latin typeface="Consolas" pitchFamily="49" charset="0"/>
                <a:cs typeface="Consolas" pitchFamily="49" charset="0"/>
              </a:rPr>
              <a:t>(k) = Vector2D (dx*k, </a:t>
            </a:r>
            <a:r>
              <a:rPr lang="en-US" b="1" kern="1200" dirty="0" err="1">
                <a:latin typeface="Consolas" pitchFamily="49" charset="0"/>
                <a:cs typeface="Consolas" pitchFamily="49" charset="0"/>
              </a:rPr>
              <a:t>dy</a:t>
            </a:r>
            <a:r>
              <a:rPr lang="en-US" b="1" kern="1200" dirty="0">
                <a:latin typeface="Consolas" pitchFamily="49" charset="0"/>
                <a:cs typeface="Consolas" pitchFamily="49" charset="0"/>
              </a:rPr>
              <a:t>*k)</a:t>
            </a:r>
            <a:endParaRPr lang="en-US" b="1" kern="1200" dirty="0">
              <a:solidFill>
                <a:schemeClr val="accent2">
                  <a:lumMod val="40000"/>
                  <a:lumOff val="60000"/>
                </a:schemeClr>
              </a:solidFill>
              <a:latin typeface="Consolas" pitchFamily="49" charset="0"/>
              <a:cs typeface="Consolas" pitchFamily="49" charset="0"/>
            </a:endParaRPr>
          </a:p>
        </p:txBody>
      </p:sp>
      <p:sp>
        <p:nvSpPr>
          <p:cNvPr id="4" name="Rectangular Callout 3"/>
          <p:cNvSpPr/>
          <p:nvPr/>
        </p:nvSpPr>
        <p:spPr>
          <a:xfrm>
            <a:off x="7448566" y="1814299"/>
            <a:ext cx="2629245" cy="954107"/>
          </a:xfrm>
          <a:prstGeom prst="wedgeRectCallout">
            <a:avLst>
              <a:gd name="adj1" fmla="val -37801"/>
              <a:gd name="adj2" fmla="val -74226"/>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Inputs to object </a:t>
            </a:r>
          </a:p>
          <a:p>
            <a:pPr algn="ctr"/>
            <a:r>
              <a:rPr lang="en-GB" sz="2800" dirty="0">
                <a:latin typeface="Segoe UI Light" panose="020B0502040204020203" pitchFamily="34" charset="0"/>
                <a:cs typeface="Segoe UI Light" panose="020B0502040204020203" pitchFamily="34" charset="0"/>
              </a:rPr>
              <a:t>construction</a:t>
            </a:r>
          </a:p>
        </p:txBody>
      </p:sp>
      <p:sp>
        <p:nvSpPr>
          <p:cNvPr id="5" name="Rectangular Callout 4"/>
          <p:cNvSpPr/>
          <p:nvPr/>
        </p:nvSpPr>
        <p:spPr>
          <a:xfrm>
            <a:off x="7125995" y="3772879"/>
            <a:ext cx="3176190" cy="523220"/>
          </a:xfrm>
          <a:prstGeom prst="wedgeRectCallout">
            <a:avLst>
              <a:gd name="adj1" fmla="val -105679"/>
              <a:gd name="adj2" fmla="val -1772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properties</a:t>
            </a:r>
          </a:p>
        </p:txBody>
      </p:sp>
      <p:sp>
        <p:nvSpPr>
          <p:cNvPr id="6" name="Rectangular Callout 5"/>
          <p:cNvSpPr/>
          <p:nvPr/>
        </p:nvSpPr>
        <p:spPr>
          <a:xfrm>
            <a:off x="7350095" y="4502968"/>
            <a:ext cx="2821350" cy="523220"/>
          </a:xfrm>
          <a:prstGeom prst="wedgeRectCallout">
            <a:avLst>
              <a:gd name="adj1" fmla="val -77128"/>
              <a:gd name="adj2" fmla="val 111073"/>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Exported method</a:t>
            </a:r>
          </a:p>
        </p:txBody>
      </p:sp>
      <p:sp>
        <p:nvSpPr>
          <p:cNvPr id="7" name="Rectangular Callout 6"/>
          <p:cNvSpPr/>
          <p:nvPr/>
        </p:nvSpPr>
        <p:spPr>
          <a:xfrm>
            <a:off x="7456398" y="2894969"/>
            <a:ext cx="2536848" cy="523220"/>
          </a:xfrm>
          <a:prstGeom prst="wedgeRectCallout">
            <a:avLst>
              <a:gd name="adj1" fmla="val -109282"/>
              <a:gd name="adj2" fmla="val -9761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Object internals</a:t>
            </a:r>
          </a:p>
        </p:txBody>
      </p:sp>
    </p:spTree>
    <p:extLst>
      <p:ext uri="{BB962C8B-B14F-4D97-AF65-F5344CB8AC3E}">
        <p14:creationId xmlns:p14="http://schemas.microsoft.com/office/powerpoint/2010/main" val="4055703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Light" panose="020B0502040204020203" pitchFamily="34" charset="0"/>
                <a:cs typeface="Segoe UI Light" panose="020B0502040204020203" pitchFamily="34" charset="0"/>
              </a:rPr>
              <a:t>Objects</a:t>
            </a:r>
          </a:p>
        </p:txBody>
      </p:sp>
      <p:sp>
        <p:nvSpPr>
          <p:cNvPr id="5122" name="Text Box 2"/>
          <p:cNvSpPr txBox="1">
            <a:spLocks noChangeArrowheads="1"/>
          </p:cNvSpPr>
          <p:nvPr/>
        </p:nvSpPr>
        <p:spPr bwMode="auto">
          <a:xfrm>
            <a:off x="519249" y="2980592"/>
            <a:ext cx="5003938" cy="2041281"/>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Interface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ISimpleObject</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Prop1 : </a:t>
            </a:r>
            <a:r>
              <a:rPr lang="en-US" sz="2000" i="1" dirty="0">
                <a:solidFill>
                  <a:schemeClr val="tx1"/>
                </a:solidFill>
                <a:latin typeface="Lucida Console" pitchFamily="49" charset="0"/>
                <a:cs typeface="Arial" pitchFamily="34" charset="0"/>
              </a:rPr>
              <a:t>type</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abstract</a:t>
            </a:r>
            <a:r>
              <a:rPr lang="en-US" sz="2000" dirty="0">
                <a:solidFill>
                  <a:schemeClr val="tx1"/>
                </a:solidFill>
                <a:latin typeface="Lucida Console" pitchFamily="49" charset="0"/>
                <a:cs typeface="Arial" pitchFamily="34" charset="0"/>
              </a:rPr>
              <a:t> Meth2 : </a:t>
            </a:r>
            <a:r>
              <a:rPr lang="en-US" sz="2000" i="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-&gt; </a:t>
            </a:r>
            <a:r>
              <a:rPr lang="en-US" sz="2000" i="1" dirty="0">
                <a:solidFill>
                  <a:schemeClr val="tx1"/>
                </a:solidFill>
                <a:latin typeface="Lucida Console" pitchFamily="49" charset="0"/>
                <a:cs typeface="Arial" pitchFamily="34" charset="0"/>
              </a:rPr>
              <a:t>type</a:t>
            </a:r>
            <a:endParaRPr lang="en-US" sz="4800" dirty="0">
              <a:solidFill>
                <a:schemeClr val="tx1"/>
              </a:solidFill>
              <a:latin typeface="Lucida Console" pitchFamily="49" charset="0"/>
              <a:cs typeface="Arial" pitchFamily="34" charset="0"/>
            </a:endParaRPr>
          </a:p>
        </p:txBody>
      </p:sp>
      <p:sp>
        <p:nvSpPr>
          <p:cNvPr id="5123" name="Text Box 3"/>
          <p:cNvSpPr txBox="1">
            <a:spLocks noChangeArrowheads="1"/>
          </p:cNvSpPr>
          <p:nvPr/>
        </p:nvSpPr>
        <p:spPr bwMode="auto">
          <a:xfrm>
            <a:off x="5639135" y="2838450"/>
            <a:ext cx="5581315" cy="3790950"/>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Object Expressions</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i="1"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new</a:t>
            </a:r>
            <a:r>
              <a:rPr lang="en-US" sz="2000" dirty="0">
                <a:solidFill>
                  <a:schemeClr val="tx1"/>
                </a:solidFill>
                <a:latin typeface="Lucida Console" pitchFamily="49" charset="0"/>
                <a:cs typeface="Arial" pitchFamily="34" charset="0"/>
              </a:rPr>
              <a:t> Object()</a:t>
            </a:r>
            <a:r>
              <a:rPr lang="en-US" sz="2000" i="1" dirty="0">
                <a:solidFill>
                  <a:schemeClr val="tx1"/>
                </a:solidFill>
                <a:latin typeface="Lucida Console" pitchFamily="49" charset="0"/>
                <a:cs typeface="Arial" pitchFamily="34" charset="0"/>
              </a:rPr>
              <a:t> </a:t>
            </a:r>
            <a:r>
              <a:rPr lang="en-US" sz="2000" dirty="0">
                <a:solidFill>
                  <a:schemeClr val="tx1"/>
                </a:solidFill>
                <a:latin typeface="Lucida Console" pitchFamily="49" charset="0"/>
                <a:cs typeface="Arial" pitchFamily="34" charset="0"/>
              </a:rPr>
              <a:t>with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IObject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interface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IWidget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with</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x.Meth1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 </a:t>
            </a:r>
            <a:r>
              <a:rPr lang="en-US" sz="2000" i="1" dirty="0" err="1">
                <a:solidFill>
                  <a:schemeClr val="tx1"/>
                </a:solidFill>
                <a:latin typeface="Lucida Console" pitchFamily="49" charset="0"/>
                <a:cs typeface="Arial" pitchFamily="34" charset="0"/>
              </a:rPr>
              <a:t>expr</a:t>
            </a:r>
            <a:r>
              <a:rPr lang="en-US" sz="2000" dirty="0">
                <a:solidFill>
                  <a:schemeClr val="tx1"/>
                </a:solidFill>
                <a:latin typeface="Lucida Console" pitchFamily="49" charset="0"/>
                <a:cs typeface="Arial" pitchFamily="34" charset="0"/>
              </a:rPr>
              <a:t> }</a:t>
            </a:r>
            <a:endParaRPr lang="en-US" sz="4800" dirty="0">
              <a:solidFill>
                <a:schemeClr val="tx1"/>
              </a:solidFill>
              <a:latin typeface="Lucida Console" pitchFamily="49" charset="0"/>
              <a:cs typeface="Arial" pitchFamily="34" charset="0"/>
            </a:endParaRPr>
          </a:p>
        </p:txBody>
      </p:sp>
      <p:sp>
        <p:nvSpPr>
          <p:cNvPr id="5124" name="Text Box 4"/>
          <p:cNvSpPr txBox="1">
            <a:spLocks noChangeArrowheads="1"/>
          </p:cNvSpPr>
          <p:nvPr/>
        </p:nvSpPr>
        <p:spPr bwMode="auto">
          <a:xfrm>
            <a:off x="2362224" y="123324"/>
            <a:ext cx="5870003" cy="2624504"/>
          </a:xfrm>
          <a:prstGeom prst="rect">
            <a:avLst/>
          </a:prstGeom>
          <a:ln>
            <a:headEnd/>
            <a:tailEnd/>
          </a:ln>
        </p:spPr>
        <p:style>
          <a:lnRef idx="1">
            <a:schemeClr val="dk1"/>
          </a:lnRef>
          <a:fillRef idx="1001">
            <a:schemeClr val="lt2"/>
          </a:fillRef>
          <a:effectRef idx="1">
            <a:schemeClr val="dk1"/>
          </a:effectRef>
          <a:fontRef idx="minor">
            <a:schemeClr val="dk1"/>
          </a:fontRef>
        </p:style>
        <p:txBody>
          <a:bodyPr vert="horz" wrap="square" lIns="54000" tIns="45720" rIns="54000" bIns="45720" numCol="1" anchor="t" anchorCtr="0" compatLnSpc="1">
            <a:prstTxWarp prst="textNoShape">
              <a:avLst/>
            </a:prstTxWarp>
          </a:bodyPr>
          <a:lstStyle/>
          <a:p>
            <a:pPr algn="ctr" defTabSz="914400" fontAlgn="base">
              <a:spcBef>
                <a:spcPct val="0"/>
              </a:spcBef>
              <a:spcAft>
                <a:spcPts val="1000"/>
              </a:spcAft>
            </a:pPr>
            <a:r>
              <a:rPr lang="en-GB" sz="2400" i="1" dirty="0">
                <a:solidFill>
                  <a:schemeClr val="tx1"/>
                </a:solidFill>
                <a:latin typeface="Calibri" pitchFamily="34" charset="0"/>
                <a:cs typeface="Arial" pitchFamily="34" charset="0"/>
              </a:rPr>
              <a:t>Constructed Class Types</a:t>
            </a:r>
          </a:p>
          <a:p>
            <a:pPr defTabSz="914400" fontAlgn="base">
              <a:spcBef>
                <a:spcPct val="0"/>
              </a:spcBef>
              <a:spcAft>
                <a:spcPct val="0"/>
              </a:spcAft>
            </a:pPr>
            <a:r>
              <a:rPr lang="en-GB" sz="2000" b="1" dirty="0">
                <a:solidFill>
                  <a:schemeClr val="tx1"/>
                </a:solidFill>
                <a:latin typeface="Lucida Console" pitchFamily="49" charset="0"/>
                <a:cs typeface="Arial" pitchFamily="34" charset="0"/>
              </a:rPr>
              <a:t>type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ObjectType</a:t>
            </a:r>
            <a:r>
              <a:rPr lang="en-US" sz="2000" dirty="0">
                <a:solidFill>
                  <a:schemeClr val="tx1"/>
                </a:solidFill>
                <a:latin typeface="Lucida Console" pitchFamily="49" charset="0"/>
                <a:cs typeface="Arial" pitchFamily="34" charset="0"/>
              </a:rPr>
              <a:t>(</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internalValue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internalFunction</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args</a:t>
            </a:r>
            <a:r>
              <a:rPr lang="en-US" sz="2000" i="1"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i="1"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let</a:t>
            </a: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mutable</a:t>
            </a:r>
            <a:r>
              <a:rPr lang="en-US" sz="2000" dirty="0">
                <a:solidFill>
                  <a:schemeClr val="tx1"/>
                </a:solidFill>
                <a:latin typeface="Lucida Console" pitchFamily="49" charset="0"/>
                <a:cs typeface="Arial" pitchFamily="34" charset="0"/>
              </a:rPr>
              <a:t> </a:t>
            </a:r>
            <a:r>
              <a:rPr lang="en-US" sz="2000" dirty="0" err="1">
                <a:solidFill>
                  <a:schemeClr val="tx1"/>
                </a:solidFill>
                <a:latin typeface="Lucida Console" pitchFamily="49" charset="0"/>
                <a:cs typeface="Arial" pitchFamily="34" charset="0"/>
              </a:rPr>
              <a:t>internalState</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x.Prop1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2000" dirty="0">
              <a:solidFill>
                <a:schemeClr val="tx1"/>
              </a:solidFill>
              <a:latin typeface="Lucida Console" pitchFamily="49" charset="0"/>
              <a:cs typeface="Arial" pitchFamily="34" charset="0"/>
            </a:endParaRPr>
          </a:p>
          <a:p>
            <a:pPr defTabSz="914400" fontAlgn="base">
              <a:spcBef>
                <a:spcPct val="0"/>
              </a:spcBef>
              <a:spcAft>
                <a:spcPct val="0"/>
              </a:spcAft>
            </a:pPr>
            <a:r>
              <a:rPr lang="en-US" sz="2000" dirty="0">
                <a:solidFill>
                  <a:schemeClr val="tx1"/>
                </a:solidFill>
                <a:latin typeface="Lucida Console" pitchFamily="49" charset="0"/>
                <a:cs typeface="Arial" pitchFamily="34" charset="0"/>
              </a:rPr>
              <a:t>    </a:t>
            </a:r>
            <a:r>
              <a:rPr lang="en-GB" sz="2000" b="1" dirty="0">
                <a:solidFill>
                  <a:schemeClr val="tx1"/>
                </a:solidFill>
                <a:latin typeface="Lucida Console" pitchFamily="49" charset="0"/>
                <a:cs typeface="Arial" pitchFamily="34" charset="0"/>
              </a:rPr>
              <a:t>member</a:t>
            </a:r>
            <a:r>
              <a:rPr lang="en-US" sz="2000" dirty="0">
                <a:solidFill>
                  <a:schemeClr val="tx1"/>
                </a:solidFill>
                <a:latin typeface="Lucida Console" pitchFamily="49" charset="0"/>
                <a:cs typeface="Arial" pitchFamily="34" charset="0"/>
              </a:rPr>
              <a:t> x.Meth2 </a:t>
            </a:r>
            <a:r>
              <a:rPr lang="en-US" sz="2000" i="1" dirty="0" err="1">
                <a:solidFill>
                  <a:schemeClr val="tx1"/>
                </a:solidFill>
                <a:latin typeface="Lucida Console" pitchFamily="49" charset="0"/>
                <a:cs typeface="Arial" pitchFamily="34" charset="0"/>
              </a:rPr>
              <a:t>args</a:t>
            </a:r>
            <a:r>
              <a:rPr lang="en-US" sz="2000" dirty="0">
                <a:solidFill>
                  <a:schemeClr val="tx1"/>
                </a:solidFill>
                <a:latin typeface="Lucida Console" pitchFamily="49" charset="0"/>
                <a:cs typeface="Arial" pitchFamily="34" charset="0"/>
              </a:rPr>
              <a:t> </a:t>
            </a:r>
            <a:r>
              <a:rPr lang="en-US" sz="2000" b="1" dirty="0">
                <a:solidFill>
                  <a:schemeClr val="tx1"/>
                </a:solidFill>
                <a:latin typeface="Lucida Console" pitchFamily="49" charset="0"/>
                <a:cs typeface="Arial" pitchFamily="34" charset="0"/>
              </a:rPr>
              <a:t>=</a:t>
            </a:r>
            <a:r>
              <a:rPr lang="en-US" sz="2000" dirty="0">
                <a:solidFill>
                  <a:schemeClr val="tx1"/>
                </a:solidFill>
                <a:latin typeface="Lucida Console" pitchFamily="49" charset="0"/>
                <a:cs typeface="Arial" pitchFamily="34" charset="0"/>
              </a:rPr>
              <a:t> </a:t>
            </a:r>
            <a:r>
              <a:rPr lang="en-US" sz="2000" i="1" dirty="0" err="1">
                <a:solidFill>
                  <a:schemeClr val="tx1"/>
                </a:solidFill>
                <a:latin typeface="Lucida Console" pitchFamily="49" charset="0"/>
                <a:cs typeface="Arial" pitchFamily="34" charset="0"/>
              </a:rPr>
              <a:t>expr</a:t>
            </a:r>
            <a:endParaRPr lang="en-US" sz="4800" dirty="0">
              <a:solidFill>
                <a:schemeClr val="tx1"/>
              </a:solidFill>
              <a:latin typeface="Lucida Console" pitchFamily="49" charset="0"/>
              <a:cs typeface="Arial" pitchFamily="34" charset="0"/>
            </a:endParaRPr>
          </a:p>
        </p:txBody>
      </p:sp>
    </p:spTree>
    <p:extLst>
      <p:ext uri="{BB962C8B-B14F-4D97-AF65-F5344CB8AC3E}">
        <p14:creationId xmlns:p14="http://schemas.microsoft.com/office/powerpoint/2010/main" val="7248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7664" y="498443"/>
            <a:ext cx="3837953" cy="2105192"/>
          </a:xfrm>
        </p:spPr>
        <p:txBody>
          <a:bodyPr/>
          <a:lstStyle/>
          <a:p>
            <a:pPr algn="l"/>
            <a:r>
              <a:rPr lang="en-GB" sz="4000" dirty="0">
                <a:latin typeface="Segoe UI Light" panose="020B0502040204020203" pitchFamily="34" charset="0"/>
                <a:cs typeface="Segoe UI Light" panose="020B0502040204020203" pitchFamily="34" charset="0"/>
              </a:rPr>
              <a:t>Code I love: </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2400" dirty="0">
                <a:latin typeface="Segoe UI Light" panose="020B0502040204020203" pitchFamily="34" charset="0"/>
                <a:cs typeface="Segoe UI Light" panose="020B0502040204020203" pitchFamily="34" charset="0"/>
              </a:rPr>
              <a:t>Functional computation of encapsulated tables and summaries</a:t>
            </a:r>
            <a:endParaRPr lang="en-GB" sz="4800" dirty="0">
              <a:latin typeface="Segoe UI Light" panose="020B0502040204020203" pitchFamily="34" charset="0"/>
              <a:cs typeface="Segoe UI Light" panose="020B0502040204020203" pitchFamily="34" charset="0"/>
            </a:endParaRPr>
          </a:p>
        </p:txBody>
      </p:sp>
      <p:sp>
        <p:nvSpPr>
          <p:cNvPr id="2" name="Rectangle: Folded Corner 1">
            <a:hlinkClick r:id="rId2"/>
            <a:extLst>
              <a:ext uri="{FF2B5EF4-FFF2-40B4-BE49-F238E27FC236}">
                <a16:creationId xmlns:a16="http://schemas.microsoft.com/office/drawing/2014/main" id="{73025AA4-F8AE-488B-ADB9-42F2AFFD1C05}"/>
              </a:ext>
            </a:extLst>
          </p:cNvPr>
          <p:cNvSpPr/>
          <p:nvPr/>
        </p:nvSpPr>
        <p:spPr bwMode="auto">
          <a:xfrm>
            <a:off x="4085617" y="1315566"/>
            <a:ext cx="7947499" cy="4737033"/>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lnSpcReduction="10000"/>
          </a:bodyPr>
          <a:lstStyle/>
          <a:p>
            <a:r>
              <a:rPr lang="en-GB" sz="1600" dirty="0">
                <a:solidFill>
                  <a:srgbClr val="608B4E"/>
                </a:solidFill>
                <a:latin typeface="Consolas" panose="020B0609020204030204" pitchFamily="49" charset="0"/>
              </a:rPr>
              <a:t>/// Gives an index to each LR(0) kernel</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type</a:t>
            </a:r>
            <a:r>
              <a:rPr lang="en-GB" sz="1600" dirty="0">
                <a:solidFill>
                  <a:srgbClr val="D4D4D4"/>
                </a:solidFill>
                <a:latin typeface="Consolas" panose="020B0609020204030204" pitchFamily="49" charset="0"/>
              </a:rPr>
              <a:t> </a:t>
            </a:r>
            <a:r>
              <a:rPr lang="en-GB" sz="1600" dirty="0" err="1">
                <a:solidFill>
                  <a:srgbClr val="4EC9B0"/>
                </a:solidFill>
                <a:latin typeface="Consolas" panose="020B0609020204030204" pitchFamily="49" charset="0"/>
              </a:rPr>
              <a:t>KernelTable</a:t>
            </a:r>
            <a:r>
              <a:rPr lang="en-GB" sz="1600" dirty="0">
                <a:solidFill>
                  <a:srgbClr val="4EC9B0"/>
                </a:solidFill>
                <a:latin typeface="Consolas" panose="020B0609020204030204" pitchFamily="49" charset="0"/>
              </a:rPr>
              <a:t>(kernels)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List.indexed</a:t>
            </a:r>
            <a:r>
              <a:rPr lang="en-GB" sz="1600" dirty="0">
                <a:solidFill>
                  <a:srgbClr val="D4D4D4"/>
                </a:solidFill>
                <a:latin typeface="Consolas" panose="020B0609020204030204" pitchFamily="49" charset="0"/>
              </a:rPr>
              <a:t> kernels</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kernelIdxs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List.map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fst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toIdxMap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Map.ofList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for</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i,x</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in</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kernelsAndIdxs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-&gt;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x,i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ofIdxMap</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Array.ofList</a:t>
            </a:r>
            <a:r>
              <a:rPr lang="en-GB" sz="1600" dirty="0">
                <a:solidFill>
                  <a:srgbClr val="D4D4D4"/>
                </a:solidFill>
                <a:latin typeface="Consolas" panose="020B0609020204030204" pitchFamily="49" charset="0"/>
              </a:rPr>
              <a:t> kernels</a:t>
            </a:r>
          </a:p>
          <a:p>
            <a:endParaRPr lang="en-GB" sz="1600" dirty="0">
              <a:solidFill>
                <a:srgbClr val="569CD6"/>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_.Indexes</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kernelIdxs</a:t>
            </a:r>
            <a:endParaRPr lang="en-GB" sz="1600" dirty="0">
              <a:solidFill>
                <a:srgbClr val="D4D4D4"/>
              </a:solidFill>
              <a:latin typeface="Consolas" panose="020B0609020204030204" pitchFamily="49" charset="0"/>
            </a:endParaRP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_.Index</a:t>
            </a:r>
            <a:r>
              <a:rPr lang="en-GB" sz="1600" dirty="0">
                <a:solidFill>
                  <a:srgbClr val="D4D4D4"/>
                </a:solidFill>
                <a:latin typeface="Consolas" panose="020B0609020204030204" pitchFamily="49" charset="0"/>
              </a:rPr>
              <a:t>(</a:t>
            </a:r>
            <a:r>
              <a:rPr lang="en-GB" sz="1600" dirty="0">
                <a:solidFill>
                  <a:srgbClr val="9CDCFE"/>
                </a:solidFill>
                <a:latin typeface="Consolas" panose="020B0609020204030204" pitchFamily="49" charset="0"/>
              </a:rPr>
              <a:t>kernel</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toIdxMap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kernel</a:t>
            </a:r>
            <a:r>
              <a:rPr lang="en-GB" sz="1600" dirty="0">
                <a:solidFill>
                  <a:srgbClr val="569CD6"/>
                </a:solidFill>
                <a:latin typeface="Consolas" panose="020B0609020204030204" pitchFamily="49" charset="0"/>
              </a:rPr>
              <a:t>]</a:t>
            </a:r>
          </a:p>
          <a:p>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member</a:t>
            </a:r>
            <a:r>
              <a:rPr lang="en-GB" sz="1600" dirty="0">
                <a:solidFill>
                  <a:srgbClr val="D4D4D4"/>
                </a:solidFill>
                <a:latin typeface="Consolas" panose="020B0609020204030204" pitchFamily="49" charset="0"/>
              </a:rPr>
              <a:t> </a:t>
            </a:r>
            <a:r>
              <a:rPr lang="en-GB" sz="1600" dirty="0">
                <a:solidFill>
                  <a:srgbClr val="9CDCFE"/>
                </a:solidFill>
                <a:latin typeface="Consolas" panose="020B0609020204030204" pitchFamily="49" charset="0"/>
              </a:rPr>
              <a:t>_.Kernel</a:t>
            </a:r>
            <a:r>
              <a:rPr lang="en-GB" sz="1600" dirty="0">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ofIdxMap</a:t>
            </a:r>
            <a:r>
              <a:rPr lang="en-GB" sz="1600" dirty="0">
                <a:solidFill>
                  <a:srgbClr val="D4D4D4"/>
                </a:solidFill>
                <a:latin typeface="Consolas" panose="020B0609020204030204" pitchFamily="49" charset="0"/>
              </a:rPr>
              <a:t>.</a:t>
            </a:r>
            <a:r>
              <a:rPr lang="en-GB" sz="1600" dirty="0">
                <a:solidFill>
                  <a:srgbClr val="569CD6"/>
                </a:solidFill>
                <a:latin typeface="Consolas" panose="020B0609020204030204" pitchFamily="49" charset="0"/>
              </a:rPr>
              <a:t>[</a:t>
            </a:r>
            <a:r>
              <a:rPr lang="en-GB" sz="1600" dirty="0" err="1">
                <a:solidFill>
                  <a:srgbClr val="D4D4D4"/>
                </a:solidFill>
                <a:latin typeface="Consolas" panose="020B0609020204030204" pitchFamily="49" charset="0"/>
              </a:rPr>
              <a:t>i</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5" name="Title 3">
            <a:extLst>
              <a:ext uri="{FF2B5EF4-FFF2-40B4-BE49-F238E27FC236}">
                <a16:creationId xmlns:a16="http://schemas.microsoft.com/office/drawing/2014/main" id="{ADB27152-CC07-4065-8CC2-272CF7E0E46A}"/>
              </a:ext>
            </a:extLst>
          </p:cNvPr>
          <p:cNvSpPr txBox="1">
            <a:spLocks/>
          </p:cNvSpPr>
          <p:nvPr/>
        </p:nvSpPr>
        <p:spPr>
          <a:xfrm>
            <a:off x="3968885" y="887548"/>
            <a:ext cx="3083668" cy="2769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r>
              <a:rPr lang="en-GB" sz="2000" dirty="0">
                <a:latin typeface="Segoe UI Light" panose="020B0502040204020203" pitchFamily="34" charset="0"/>
              </a:rPr>
              <a:t>An early example (</a:t>
            </a:r>
            <a:r>
              <a:rPr lang="en-GB" sz="2000" dirty="0" err="1">
                <a:latin typeface="Segoe UI Light" panose="020B0502040204020203" pitchFamily="34" charset="0"/>
                <a:hlinkClick r:id="rId2"/>
              </a:rPr>
              <a:t>FsLexYacc</a:t>
            </a:r>
            <a:r>
              <a:rPr lang="en-GB" sz="2000" dirty="0">
                <a:latin typeface="Segoe UI Light" panose="020B0502040204020203" pitchFamily="34" charset="0"/>
              </a:rPr>
              <a:t>):</a:t>
            </a:r>
            <a:endParaRPr lang="en-GB" sz="2800" dirty="0">
              <a:latin typeface="Segoe UI Light" panose="020B0502040204020203" pitchFamily="34" charset="0"/>
            </a:endParaRPr>
          </a:p>
        </p:txBody>
      </p:sp>
      <p:sp>
        <p:nvSpPr>
          <p:cNvPr id="6" name="Rectangular Callout 4">
            <a:extLst>
              <a:ext uri="{FF2B5EF4-FFF2-40B4-BE49-F238E27FC236}">
                <a16:creationId xmlns:a16="http://schemas.microsoft.com/office/drawing/2014/main" id="{6E131F27-1A90-4E8F-82A6-4A87263746DA}"/>
              </a:ext>
            </a:extLst>
          </p:cNvPr>
          <p:cNvSpPr/>
          <p:nvPr/>
        </p:nvSpPr>
        <p:spPr>
          <a:xfrm>
            <a:off x="8365513" y="625938"/>
            <a:ext cx="2289986" cy="523220"/>
          </a:xfrm>
          <a:prstGeom prst="wedgeRectCallout">
            <a:avLst>
              <a:gd name="adj1" fmla="val -119251"/>
              <a:gd name="adj2" fmla="val 179587"/>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Information in</a:t>
            </a:r>
          </a:p>
        </p:txBody>
      </p:sp>
      <p:sp>
        <p:nvSpPr>
          <p:cNvPr id="7" name="Rectangular Callout 4">
            <a:extLst>
              <a:ext uri="{FF2B5EF4-FFF2-40B4-BE49-F238E27FC236}">
                <a16:creationId xmlns:a16="http://schemas.microsoft.com/office/drawing/2014/main" id="{2055DF48-7672-4B83-BF94-80E4045DFA72}"/>
              </a:ext>
            </a:extLst>
          </p:cNvPr>
          <p:cNvSpPr/>
          <p:nvPr/>
        </p:nvSpPr>
        <p:spPr>
          <a:xfrm>
            <a:off x="6120269" y="5708842"/>
            <a:ext cx="2525628" cy="523220"/>
          </a:xfrm>
          <a:prstGeom prst="wedgeRectCallout">
            <a:avLst>
              <a:gd name="adj1" fmla="val -46545"/>
              <a:gd name="adj2" fmla="val -153028"/>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a:latin typeface="Segoe UI Light" panose="020B0502040204020203" pitchFamily="34" charset="0"/>
                <a:cs typeface="Segoe UI Light" panose="020B0502040204020203" pitchFamily="34" charset="0"/>
              </a:rPr>
              <a:t>Information out</a:t>
            </a:r>
          </a:p>
        </p:txBody>
      </p:sp>
      <p:sp>
        <p:nvSpPr>
          <p:cNvPr id="8" name="Rectangular Callout 4">
            <a:extLst>
              <a:ext uri="{FF2B5EF4-FFF2-40B4-BE49-F238E27FC236}">
                <a16:creationId xmlns:a16="http://schemas.microsoft.com/office/drawing/2014/main" id="{AAE3C775-FB17-45B6-ADF4-BEE007263BD9}"/>
              </a:ext>
            </a:extLst>
          </p:cNvPr>
          <p:cNvSpPr/>
          <p:nvPr/>
        </p:nvSpPr>
        <p:spPr>
          <a:xfrm>
            <a:off x="9805138" y="2388192"/>
            <a:ext cx="2165978" cy="954107"/>
          </a:xfrm>
          <a:prstGeom prst="wedgeRectCallout">
            <a:avLst>
              <a:gd name="adj1" fmla="val -89037"/>
              <a:gd name="adj2" fmla="val 14098"/>
            </a:avLst>
          </a:prstGeom>
          <a:solidFill>
            <a:srgbClr val="ACE58F"/>
          </a:solidFill>
          <a:ln w="15875">
            <a:solidFill>
              <a:schemeClr val="tx1"/>
            </a:solidFill>
            <a:miter lim="800000"/>
            <a:headEnd/>
            <a:tailEnd/>
          </a:ln>
          <a:effectLst/>
        </p:spPr>
        <p:txBody>
          <a:bodyPr wrap="none" anchor="ctr" anchorCtr="1">
            <a:spAutoFit/>
          </a:bodyPr>
          <a:lstStyle/>
          <a:p>
            <a:pPr algn="ctr"/>
            <a:r>
              <a:rPr lang="en-GB" sz="2800" dirty="0" err="1">
                <a:latin typeface="Segoe UI Light" panose="020B0502040204020203" pitchFamily="34" charset="0"/>
                <a:cs typeface="Segoe UI Light" panose="020B0502040204020203" pitchFamily="34" charset="0"/>
              </a:rPr>
              <a:t>Encapsualted</a:t>
            </a:r>
            <a:br>
              <a:rPr lang="en-GB" sz="2800" dirty="0">
                <a:latin typeface="Segoe UI Light" panose="020B0502040204020203" pitchFamily="34" charset="0"/>
                <a:cs typeface="Segoe UI Light" panose="020B0502040204020203" pitchFamily="34" charset="0"/>
              </a:rPr>
            </a:br>
            <a:r>
              <a:rPr lang="en-GB" sz="2800" dirty="0">
                <a:latin typeface="Segoe UI Light" panose="020B0502040204020203" pitchFamily="34" charset="0"/>
                <a:cs typeface="Segoe UI Light" panose="020B0502040204020203" pitchFamily="34" charset="0"/>
              </a:rPr>
              <a:t>computation</a:t>
            </a:r>
          </a:p>
        </p:txBody>
      </p:sp>
    </p:spTree>
    <p:extLst>
      <p:ext uri="{BB962C8B-B14F-4D97-AF65-F5344CB8AC3E}">
        <p14:creationId xmlns:p14="http://schemas.microsoft.com/office/powerpoint/2010/main" val="276906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5766" y="2807893"/>
            <a:ext cx="11176000" cy="553998"/>
          </a:xfrm>
        </p:spPr>
        <p:txBody>
          <a:bodyPr/>
          <a:lstStyle/>
          <a:p>
            <a:r>
              <a:rPr lang="en-GB" sz="4000" dirty="0">
                <a:latin typeface="Segoe UI Light" panose="020B0502040204020203" pitchFamily="34" charset="0"/>
                <a:cs typeface="Segoe UI Light" panose="020B0502040204020203" pitchFamily="34" charset="0"/>
              </a:rPr>
              <a:t>Deconstructing Object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603503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a:bodyPr>
          <a:lstStyle/>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dot notation (</a:t>
            </a:r>
            <a:r>
              <a:rPr lang="en-GB" sz="1500" dirty="0" err="1">
                <a:latin typeface="Segoe UI Light" panose="020B0502040204020203" pitchFamily="34" charset="0"/>
                <a:cs typeface="Segoe UI Light" panose="020B0502040204020203" pitchFamily="34" charset="0"/>
              </a:rPr>
              <a:t>x.Length</a:t>
            </a:r>
            <a:r>
              <a:rPr lang="en-GB" sz="2400" dirty="0">
                <a:latin typeface="Segoe UI Light" panose="020B0502040204020203" pitchFamily="34" charset="0"/>
                <a:cs typeface="Segoe UI Light" panose="020B0502040204020203" pitchFamily="34" charset="0"/>
              </a:rPr>
              <a: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instance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type-directed name resolution</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implicit constructors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static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indexer notation arr.[x]</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named arguments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optional arguments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interface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mutable data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events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defining operators on types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auto properties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IDisposable</a:t>
            </a:r>
            <a:r>
              <a:rPr lang="en-GB" sz="2400" dirty="0">
                <a:latin typeface="Segoe UI Light" panose="020B0502040204020203" pitchFamily="34" charset="0"/>
                <a:cs typeface="Segoe UI Light" panose="020B0502040204020203" pitchFamily="34" charset="0"/>
              </a:rPr>
              <a:t>, </a:t>
            </a:r>
            <a:r>
              <a:rPr lang="en-GB" sz="2400" dirty="0" err="1">
                <a:latin typeface="Segoe UI Light" panose="020B0502040204020203" pitchFamily="34" charset="0"/>
                <a:cs typeface="Segoe UI Light" panose="020B0502040204020203" pitchFamily="34" charset="0"/>
              </a:rPr>
              <a:t>IEnumerable</a:t>
            </a:r>
            <a:endParaRPr lang="en-GB" sz="2400" dirty="0">
              <a:latin typeface="Segoe UI Light" panose="020B0502040204020203" pitchFamily="34" charset="0"/>
              <a:cs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type extensions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structs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delegates </a:t>
            </a:r>
          </a:p>
          <a:p>
            <a:pPr marL="382588" indent="-382588">
              <a:buFont typeface="+mj-lt"/>
              <a:buAutoNum type="arabicPeriod"/>
            </a:pPr>
            <a:r>
              <a:rPr lang="en-GB" sz="2400" dirty="0" err="1">
                <a:latin typeface="Segoe UI Light" panose="020B0502040204020203" pitchFamily="34" charset="0"/>
                <a:cs typeface="Segoe UI Light" panose="020B0502040204020203" pitchFamily="34" charset="0"/>
              </a:rPr>
              <a:t>enums</a:t>
            </a:r>
            <a:r>
              <a:rPr lang="en-GB" sz="2400" dirty="0">
                <a:latin typeface="Segoe UI Light" panose="020B0502040204020203" pitchFamily="34" charset="0"/>
                <a:cs typeface="Segoe UI Light" panose="020B0502040204020203" pitchFamily="34" charset="0"/>
              </a:rPr>
              <a:t>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implementation inheritance</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nulls and </a:t>
            </a:r>
            <a:r>
              <a:rPr lang="en-GB" sz="2400" dirty="0" err="1">
                <a:latin typeface="Segoe UI Light" panose="020B0502040204020203" pitchFamily="34" charset="0"/>
                <a:cs typeface="Segoe UI Light" panose="020B0502040204020203" pitchFamily="34" charset="0"/>
              </a:rPr>
              <a:t>Unchecked.defaultof</a:t>
            </a:r>
            <a:r>
              <a:rPr lang="en-GB" sz="2400" dirty="0">
                <a:latin typeface="Segoe UI Light" panose="020B0502040204020203" pitchFamily="34" charset="0"/>
                <a:cs typeface="Segoe UI Light" panose="020B0502040204020203" pitchFamily="34" charset="0"/>
              </a:rPr>
              <a:t>&lt;_&gt;</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method overloading</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curried method overloads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protected members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self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wildcard types</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aspect oriented programming …</a:t>
            </a:r>
          </a:p>
          <a:p>
            <a:pPr marL="382588" indent="-382588">
              <a:buFont typeface="+mj-lt"/>
              <a:buAutoNum type="arabicPeriod"/>
            </a:pPr>
            <a:r>
              <a:rPr lang="en-GB" sz="2400" dirty="0">
                <a:latin typeface="Segoe UI Light" panose="020B0502040204020203" pitchFamily="34" charset="0"/>
                <a:cs typeface="Segoe UI Light" panose="020B0502040204020203" pitchFamily="34" charset="0"/>
              </a:rPr>
              <a:t>…</a:t>
            </a:r>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20+ features of OO</a:t>
            </a:r>
            <a:endParaRPr lang="en-GB" dirty="0">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38CE4856-6F37-4FA5-BE40-F278BFB9FC95}"/>
              </a:ext>
            </a:extLst>
          </p:cNvPr>
          <p:cNvSpPr txBox="1"/>
          <p:nvPr/>
        </p:nvSpPr>
        <p:spPr>
          <a:xfrm>
            <a:off x="3648269" y="1950098"/>
            <a:ext cx="3294172" cy="3062377"/>
          </a:xfrm>
          <a:prstGeom prst="rect">
            <a:avLst/>
          </a:prstGeom>
          <a:noFill/>
        </p:spPr>
        <p:txBody>
          <a:bodyPr wrap="none" lIns="0" tIns="0" rIns="0" bIns="0" rtlCol="0">
            <a:spAutoFit/>
          </a:bodyPr>
          <a:lstStyle/>
          <a:p>
            <a:r>
              <a:rPr lang="en-GB" sz="19900" dirty="0">
                <a:gradFill>
                  <a:gsLst>
                    <a:gs pos="0">
                      <a:schemeClr val="tx1"/>
                    </a:gs>
                    <a:gs pos="86000">
                      <a:schemeClr val="tx1"/>
                    </a:gs>
                  </a:gsLst>
                  <a:lin ang="5400000" scaled="0"/>
                </a:gradFill>
                <a:latin typeface="Segoe Light" pitchFamily="34" charset="0"/>
              </a:rPr>
              <a:t>???</a:t>
            </a:r>
          </a:p>
        </p:txBody>
      </p:sp>
    </p:spTree>
    <p:extLst>
      <p:ext uri="{BB962C8B-B14F-4D97-AF65-F5344CB8AC3E}">
        <p14:creationId xmlns:p14="http://schemas.microsoft.com/office/powerpoint/2010/main" val="6052199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10D3D-2AD3-488A-ADDC-0215BA7E5D37}"/>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7AEEF4C1-CAD7-47BD-9619-E9C5966BFCED}"/>
              </a:ext>
            </a:extLst>
          </p:cNvPr>
          <p:cNvPicPr>
            <a:picLocks noChangeAspect="1"/>
          </p:cNvPicPr>
          <p:nvPr/>
        </p:nvPicPr>
        <p:blipFill>
          <a:blip r:embed="rId2"/>
          <a:stretch>
            <a:fillRect/>
          </a:stretch>
        </p:blipFill>
        <p:spPr>
          <a:xfrm>
            <a:off x="1255957" y="1386328"/>
            <a:ext cx="9680086" cy="3852422"/>
          </a:xfrm>
          <a:prstGeom prst="rect">
            <a:avLst/>
          </a:prstGeom>
        </p:spPr>
      </p:pic>
      <p:sp>
        <p:nvSpPr>
          <p:cNvPr id="6" name="Rectangle 5">
            <a:extLst>
              <a:ext uri="{FF2B5EF4-FFF2-40B4-BE49-F238E27FC236}">
                <a16:creationId xmlns:a16="http://schemas.microsoft.com/office/drawing/2014/main" id="{126EAC33-0269-44E0-87E4-A96758CB3A6E}"/>
              </a:ext>
            </a:extLst>
          </p:cNvPr>
          <p:cNvSpPr/>
          <p:nvPr/>
        </p:nvSpPr>
        <p:spPr>
          <a:xfrm>
            <a:off x="4672945" y="5828811"/>
            <a:ext cx="2741391" cy="369332"/>
          </a:xfrm>
          <a:prstGeom prst="rect">
            <a:avLst/>
          </a:prstGeom>
        </p:spPr>
        <p:txBody>
          <a:bodyPr wrap="none">
            <a:spAutoFit/>
          </a:bodyPr>
          <a:lstStyle/>
          <a:p>
            <a:pPr marL="0" marR="0" lvl="0" indent="0" algn="l" defTabSz="93300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Segoe UI"/>
                <a:ea typeface="+mn-ea"/>
                <a:cs typeface="+mn-cs"/>
                <a:hlinkClick r:id="rId3"/>
              </a:rPr>
              <a:t>www.microsoft.com/net/</a:t>
            </a:r>
            <a:r>
              <a:rPr kumimoji="0" lang="en-GB" sz="1800" b="0" i="0" u="none" strike="noStrike" kern="1200" cap="none" spc="0" normalizeH="0" baseline="0" noProof="0" dirty="0">
                <a:ln>
                  <a:noFill/>
                </a:ln>
                <a:solidFill>
                  <a:prstClr val="black"/>
                </a:solidFill>
                <a:effectLst/>
                <a:uLnTx/>
                <a:uFillTx/>
                <a:latin typeface="Segoe UI"/>
                <a:ea typeface="+mn-ea"/>
                <a:cs typeface="+mn-cs"/>
              </a:rPr>
              <a:t> </a:t>
            </a:r>
          </a:p>
        </p:txBody>
      </p:sp>
    </p:spTree>
    <p:extLst>
      <p:ext uri="{BB962C8B-B14F-4D97-AF65-F5344CB8AC3E}">
        <p14:creationId xmlns:p14="http://schemas.microsoft.com/office/powerpoint/2010/main" val="11015058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948" y="862361"/>
            <a:ext cx="11176000" cy="3877985"/>
          </a:xfrm>
        </p:spPr>
        <p:txBody>
          <a:bodyPr/>
          <a:lstStyle/>
          <a:p>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API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make F# a better </a:t>
            </a:r>
            <a:r>
              <a:rPr lang="en-GB" sz="4000" b="1" dirty="0">
                <a:latin typeface="Segoe UI Light" panose="020B0502040204020203" pitchFamily="34" charset="0"/>
                <a:cs typeface="Segoe UI Light" panose="020B0502040204020203" pitchFamily="34" charset="0"/>
              </a:rPr>
              <a:t>implementation</a:t>
            </a:r>
            <a:r>
              <a:rPr lang="en-GB" sz="4000" dirty="0">
                <a:latin typeface="Segoe UI Light" panose="020B0502040204020203" pitchFamily="34" charset="0"/>
                <a:cs typeface="Segoe UI Light" panose="020B0502040204020203" pitchFamily="34" charset="0"/>
              </a:rPr>
              <a:t> language</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part of an </a:t>
            </a:r>
            <a:r>
              <a:rPr lang="en-GB" sz="4000" b="1" dirty="0">
                <a:latin typeface="Segoe UI Light" panose="020B0502040204020203" pitchFamily="34" charset="0"/>
                <a:cs typeface="Segoe UI Light" panose="020B0502040204020203" pitchFamily="34" charset="0"/>
              </a:rPr>
              <a:t>interop</a:t>
            </a:r>
            <a:r>
              <a:rPr lang="en-GB" sz="4000" dirty="0">
                <a:latin typeface="Segoe UI Light" panose="020B0502040204020203" pitchFamily="34" charset="0"/>
                <a:cs typeface="Segoe UI Light" panose="020B0502040204020203" pitchFamily="34" charset="0"/>
              </a:rPr>
              <a:t> standard</a:t>
            </a:r>
            <a:br>
              <a:rPr lang="en-GB" sz="4000" dirty="0">
                <a:latin typeface="Segoe UI Light" panose="020B0502040204020203" pitchFamily="34" charset="0"/>
                <a:cs typeface="Segoe UI Light" panose="020B0502040204020203" pitchFamily="34" charset="0"/>
              </a:rPr>
            </a:b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Some are </a:t>
            </a:r>
            <a:r>
              <a:rPr lang="en-GB" sz="4000" b="1" dirty="0">
                <a:latin typeface="Segoe UI Light" panose="020B0502040204020203" pitchFamily="34" charset="0"/>
                <a:cs typeface="Segoe UI Light" panose="020B0502040204020203" pitchFamily="34" charset="0"/>
              </a:rPr>
              <a:t>not needed</a:t>
            </a:r>
            <a:endParaRPr lang="en-GB"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318048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623248"/>
          </a:xfrm>
        </p:spPr>
        <p:txBody>
          <a:bodyPr/>
          <a:lstStyle/>
          <a:p>
            <a:pPr algn="ctr"/>
            <a:r>
              <a:rPr lang="en-GB" dirty="0">
                <a:latin typeface="Segoe UI Light" panose="020B0502040204020203" pitchFamily="34" charset="0"/>
                <a:cs typeface="Segoe UI Light" panose="020B0502040204020203" pitchFamily="34" charset="0"/>
              </a:rPr>
              <a:t>Where do we stand?</a:t>
            </a: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541746"/>
            <a:ext cx="1987333" cy="584775"/>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Down the object rabbit hole</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095250"/>
            <a:ext cx="1987333" cy="1323439"/>
          </a:xfrm>
          <a:prstGeom prst="wedgeRectCallout">
            <a:avLst>
              <a:gd name="adj1" fmla="val -84085"/>
              <a:gd name="adj2" fmla="val 55531"/>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Use where necessary, use tastefully, use respectfully, use sparingly</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Embrace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56185"/>
              <a:gd name="adj2" fmla="val 29449"/>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Not supported</a:t>
            </a:r>
          </a:p>
        </p:txBody>
      </p:sp>
    </p:spTree>
    <p:extLst>
      <p:ext uri="{BB962C8B-B14F-4D97-AF65-F5344CB8AC3E}">
        <p14:creationId xmlns:p14="http://schemas.microsoft.com/office/powerpoint/2010/main" val="1707063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23" end="2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xEl>
                                              <p:pRg st="24" end="2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xEl>
                                              <p:pRg st="25" end="2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
                                            <p:txEl>
                                              <p:pRg st="26" end="2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xEl>
                                              <p:pRg st="28" end="2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088EBC4-E98F-40AC-9D53-3DF319EEC0F9}"/>
              </a:ext>
            </a:extLst>
          </p:cNvPr>
          <p:cNvSpPr>
            <a:spLocks noGrp="1"/>
          </p:cNvSpPr>
          <p:nvPr>
            <p:ph type="body" idx="1"/>
          </p:nvPr>
        </p:nvSpPr>
        <p:spPr>
          <a:xfrm>
            <a:off x="496110" y="1108952"/>
            <a:ext cx="11167353" cy="5622587"/>
          </a:xfrm>
        </p:spPr>
        <p:txBody>
          <a:bodyPr numCol="2">
            <a:normAutofit lnSpcReduction="10000"/>
          </a:bodyPr>
          <a:lstStyle/>
          <a:p>
            <a:pPr marL="382588" indent="-382588">
              <a:buFont typeface="+mj-lt"/>
              <a:buAutoNum type="arabicPeriod"/>
            </a:pPr>
            <a:r>
              <a:rPr lang="en-GB" sz="2400" b="1" dirty="0">
                <a:solidFill>
                  <a:srgbClr val="429A16"/>
                </a:solidFill>
                <a:latin typeface="Segoe UI Light" panose="020B0502040204020203" pitchFamily="34" charset="0"/>
              </a:rPr>
              <a:t>dot notation </a:t>
            </a:r>
            <a:r>
              <a:rPr lang="en-GB" sz="2400" dirty="0">
                <a:solidFill>
                  <a:srgbClr val="429A16"/>
                </a:solidFill>
                <a:latin typeface="Segoe UI Light" panose="020B0502040204020203" pitchFamily="34" charset="0"/>
              </a:rPr>
              <a:t>(</a:t>
            </a:r>
            <a:r>
              <a:rPr lang="en-GB" sz="1500" dirty="0" err="1">
                <a:solidFill>
                  <a:srgbClr val="429A16"/>
                </a:solidFill>
                <a:latin typeface="Consolas" panose="020B0609020204030204" pitchFamily="49" charset="0"/>
              </a:rPr>
              <a:t>x.Length</a:t>
            </a:r>
            <a:r>
              <a:rPr lang="en-GB" sz="2400" dirty="0">
                <a:solidFill>
                  <a:srgbClr val="429A16"/>
                </a:solidFill>
                <a:latin typeface="Segoe UI Light" panose="020B0502040204020203" pitchFamily="34" charset="0"/>
              </a:rPr>
              <a:t>)</a:t>
            </a:r>
          </a:p>
          <a:p>
            <a:pPr marL="382588" indent="-382588">
              <a:buFont typeface="+mj-lt"/>
              <a:buAutoNum type="arabicPeriod"/>
            </a:pPr>
            <a:r>
              <a:rPr lang="en-GB" sz="2400" b="1" dirty="0">
                <a:solidFill>
                  <a:srgbClr val="429A16"/>
                </a:solidFill>
                <a:latin typeface="Segoe UI Light" panose="020B0502040204020203" pitchFamily="34" charset="0"/>
              </a:rPr>
              <a:t>instance members </a:t>
            </a:r>
          </a:p>
          <a:p>
            <a:pPr marL="382588" indent="-382588">
              <a:buFont typeface="+mj-lt"/>
              <a:buAutoNum type="arabicPeriod"/>
            </a:pPr>
            <a:r>
              <a:rPr lang="en-GB" sz="2400" b="1" dirty="0">
                <a:solidFill>
                  <a:srgbClr val="429A16"/>
                </a:solidFill>
                <a:latin typeface="Segoe UI Light" panose="020B0502040204020203" pitchFamily="34" charset="0"/>
              </a:rPr>
              <a:t>type-directed name resolution</a:t>
            </a:r>
          </a:p>
          <a:p>
            <a:pPr marL="382588" indent="-382588">
              <a:buFont typeface="+mj-lt"/>
              <a:buAutoNum type="arabicPeriod"/>
            </a:pPr>
            <a:r>
              <a:rPr lang="en-GB" sz="2400" b="1" dirty="0">
                <a:solidFill>
                  <a:srgbClr val="429A16"/>
                </a:solidFill>
                <a:latin typeface="Segoe UI Light" panose="020B0502040204020203" pitchFamily="34" charset="0"/>
              </a:rPr>
              <a:t>implicit constructors </a:t>
            </a:r>
          </a:p>
          <a:p>
            <a:pPr marL="382588" indent="-382588">
              <a:buFont typeface="+mj-lt"/>
              <a:buAutoNum type="arabicPeriod"/>
            </a:pPr>
            <a:r>
              <a:rPr lang="en-GB" sz="2400" b="1" dirty="0">
                <a:solidFill>
                  <a:srgbClr val="429A16"/>
                </a:solidFill>
                <a:latin typeface="Segoe UI Light" panose="020B0502040204020203" pitchFamily="34" charset="0"/>
              </a:rPr>
              <a:t>static members </a:t>
            </a:r>
          </a:p>
          <a:p>
            <a:pPr marL="382588" indent="-382588">
              <a:buFont typeface="+mj-lt"/>
              <a:buAutoNum type="arabicPeriod"/>
            </a:pPr>
            <a:r>
              <a:rPr lang="en-GB" sz="2400" b="1" dirty="0">
                <a:solidFill>
                  <a:srgbClr val="429A16"/>
                </a:solidFill>
                <a:latin typeface="Segoe UI Light" panose="020B0502040204020203" pitchFamily="34" charset="0"/>
              </a:rPr>
              <a:t>indexer notation arr.[x]</a:t>
            </a:r>
            <a:endParaRPr lang="en-GB" sz="2400" dirty="0">
              <a:solidFill>
                <a:srgbClr val="429A16"/>
              </a:solidFill>
              <a:latin typeface="Segoe UI Light" panose="020B0502040204020203" pitchFamily="34" charset="0"/>
            </a:endParaRPr>
          </a:p>
          <a:p>
            <a:pPr marL="382588" indent="-382588">
              <a:buFont typeface="+mj-lt"/>
              <a:buAutoNum type="arabicPeriod"/>
            </a:pPr>
            <a:r>
              <a:rPr lang="en-GB" sz="2400" b="1" dirty="0">
                <a:solidFill>
                  <a:srgbClr val="429A16"/>
                </a:solidFill>
                <a:latin typeface="Segoe UI Light" panose="020B0502040204020203" pitchFamily="34" charset="0"/>
              </a:rPr>
              <a:t>named arguments</a:t>
            </a:r>
          </a:p>
          <a:p>
            <a:pPr marL="382588" indent="-382588">
              <a:buFont typeface="+mj-lt"/>
              <a:buAutoNum type="arabicPeriod"/>
            </a:pPr>
            <a:r>
              <a:rPr lang="en-GB" sz="2400" b="1" dirty="0">
                <a:solidFill>
                  <a:srgbClr val="429A16"/>
                </a:solidFill>
                <a:latin typeface="Segoe UI Light" panose="020B0502040204020203" pitchFamily="34" charset="0"/>
              </a:rPr>
              <a:t>optional arguments </a:t>
            </a:r>
          </a:p>
          <a:p>
            <a:pPr marL="382588" indent="-382588">
              <a:buFont typeface="+mj-lt"/>
              <a:buAutoNum type="arabicPeriod"/>
            </a:pPr>
            <a:r>
              <a:rPr lang="en-GB" sz="2400" b="1" dirty="0">
                <a:solidFill>
                  <a:srgbClr val="429A16"/>
                </a:solidFill>
                <a:latin typeface="Segoe UI Light" panose="020B0502040204020203" pitchFamily="34" charset="0"/>
              </a:rPr>
              <a:t>interface types and implementations</a:t>
            </a:r>
          </a:p>
          <a:p>
            <a:pPr marL="382588" indent="-382588">
              <a:buFont typeface="+mj-lt"/>
              <a:buAutoNum type="arabicPeriod"/>
            </a:pPr>
            <a:r>
              <a:rPr lang="en-GB" sz="2400" b="1" dirty="0">
                <a:solidFill>
                  <a:schemeClr val="accent1"/>
                </a:solidFill>
                <a:latin typeface="Segoe UI Light" panose="020B0502040204020203" pitchFamily="34" charset="0"/>
              </a:rPr>
              <a:t>mutable data </a:t>
            </a:r>
          </a:p>
          <a:p>
            <a:pPr marL="382588" indent="-382588">
              <a:buFont typeface="+mj-lt"/>
              <a:buAutoNum type="arabicPeriod"/>
            </a:pPr>
            <a:r>
              <a:rPr lang="en-GB" sz="2400" b="1" dirty="0">
                <a:solidFill>
                  <a:schemeClr val="accent1"/>
                </a:solidFill>
                <a:latin typeface="Segoe UI Light" panose="020B0502040204020203" pitchFamily="34" charset="0"/>
              </a:rPr>
              <a:t>operators on types </a:t>
            </a:r>
          </a:p>
          <a:p>
            <a:pPr marL="382588" indent="-382588">
              <a:buFont typeface="+mj-lt"/>
              <a:buAutoNum type="arabicPeriod"/>
            </a:pPr>
            <a:r>
              <a:rPr lang="en-GB" sz="2400" b="1" dirty="0">
                <a:solidFill>
                  <a:schemeClr val="accent1"/>
                </a:solidFill>
                <a:latin typeface="Segoe UI Light" panose="020B0502040204020203" pitchFamily="34" charset="0"/>
              </a:rPr>
              <a:t>auto properties </a:t>
            </a:r>
          </a:p>
          <a:p>
            <a:pPr marL="382588" indent="-382588">
              <a:buFont typeface="+mj-lt"/>
              <a:buAutoNum type="arabicPeriod"/>
            </a:pPr>
            <a:r>
              <a:rPr lang="en-GB" sz="2400" b="1" dirty="0" err="1">
                <a:solidFill>
                  <a:schemeClr val="accent1"/>
                </a:solidFill>
                <a:latin typeface="Segoe UI Light" panose="020B0502040204020203" pitchFamily="34" charset="0"/>
              </a:rPr>
              <a:t>IDisposable</a:t>
            </a:r>
            <a:r>
              <a:rPr lang="en-GB" sz="2400" b="1" dirty="0">
                <a:solidFill>
                  <a:schemeClr val="accent1"/>
                </a:solidFill>
                <a:latin typeface="Segoe UI Light" panose="020B0502040204020203" pitchFamily="34" charset="0"/>
              </a:rPr>
              <a:t>, </a:t>
            </a:r>
            <a:r>
              <a:rPr lang="en-GB" sz="2400" b="1" dirty="0" err="1">
                <a:solidFill>
                  <a:schemeClr val="accent1"/>
                </a:solidFill>
                <a:latin typeface="Segoe UI Light" panose="020B0502040204020203" pitchFamily="34" charset="0"/>
              </a:rPr>
              <a:t>IEnumerable</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extensions</a:t>
            </a:r>
          </a:p>
          <a:p>
            <a:pPr marL="382588" indent="-382588">
              <a:buFont typeface="+mj-lt"/>
              <a:buAutoNum type="arabicPeriod"/>
            </a:pPr>
            <a:r>
              <a:rPr lang="en-GB" sz="2400" b="1" dirty="0">
                <a:solidFill>
                  <a:schemeClr val="accent1"/>
                </a:solidFill>
                <a:latin typeface="Segoe UI Light" panose="020B0502040204020203" pitchFamily="34" charset="0"/>
              </a:rPr>
              <a:t>events</a:t>
            </a:r>
          </a:p>
          <a:p>
            <a:pPr marL="382588" indent="-382588">
              <a:buFont typeface="+mj-lt"/>
              <a:buAutoNum type="arabicPeriod"/>
            </a:pPr>
            <a:r>
              <a:rPr lang="en-GB" sz="2400" b="1" dirty="0">
                <a:solidFill>
                  <a:schemeClr val="accent1"/>
                </a:solidFill>
                <a:latin typeface="Segoe UI Light" panose="020B0502040204020203" pitchFamily="34" charset="0"/>
              </a:rPr>
              <a:t>structs</a:t>
            </a:r>
            <a:endParaRPr lang="en-GB" sz="2400"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delegates</a:t>
            </a:r>
            <a:r>
              <a:rPr lang="en-GB" sz="2400" dirty="0">
                <a:solidFill>
                  <a:schemeClr val="accent1"/>
                </a:solidFill>
                <a:latin typeface="Segoe UI Light" panose="020B0502040204020203" pitchFamily="34" charset="0"/>
              </a:rPr>
              <a:t> </a:t>
            </a:r>
          </a:p>
          <a:p>
            <a:pPr marL="382588" indent="-382588">
              <a:buFont typeface="+mj-lt"/>
              <a:buAutoNum type="arabicPeriod"/>
            </a:pPr>
            <a:r>
              <a:rPr lang="en-GB" sz="2400" b="1" dirty="0" err="1">
                <a:solidFill>
                  <a:schemeClr val="accent1"/>
                </a:solidFill>
                <a:latin typeface="Segoe UI Light" panose="020B0502040204020203" pitchFamily="34" charset="0"/>
              </a:rPr>
              <a:t>enums</a:t>
            </a:r>
            <a:endParaRPr lang="en-GB" sz="2400" b="1" dirty="0">
              <a:solidFill>
                <a:schemeClr val="accent1"/>
              </a:solidFill>
              <a:latin typeface="Segoe UI Light" panose="020B0502040204020203" pitchFamily="34" charset="0"/>
            </a:endParaRPr>
          </a:p>
          <a:p>
            <a:pPr marL="382588" indent="-382588">
              <a:buFont typeface="+mj-lt"/>
              <a:buAutoNum type="arabicPeriod"/>
            </a:pPr>
            <a:r>
              <a:rPr lang="en-GB" sz="2400" b="1" dirty="0">
                <a:solidFill>
                  <a:schemeClr val="accent1"/>
                </a:solidFill>
                <a:latin typeface="Segoe UI Light" panose="020B0502040204020203" pitchFamily="34" charset="0"/>
              </a:rPr>
              <a:t>type casting </a:t>
            </a:r>
          </a:p>
          <a:p>
            <a:pPr marL="382588" indent="-382588">
              <a:buFont typeface="+mj-lt"/>
              <a:buAutoNum type="arabicPeriod"/>
            </a:pPr>
            <a:r>
              <a:rPr lang="en-GB" sz="2400" b="1" dirty="0">
                <a:solidFill>
                  <a:srgbClr val="FF0000"/>
                </a:solidFill>
                <a:latin typeface="Segoe UI Light" panose="020B0502040204020203" pitchFamily="34" charset="0"/>
              </a:rPr>
              <a:t>large type hierarchies</a:t>
            </a:r>
          </a:p>
          <a:p>
            <a:pPr marL="382588" indent="-382588">
              <a:buFont typeface="+mj-lt"/>
              <a:buAutoNum type="arabicPeriod"/>
            </a:pPr>
            <a:r>
              <a:rPr lang="en-GB" sz="2400" b="1" dirty="0">
                <a:solidFill>
                  <a:srgbClr val="FF0000"/>
                </a:solidFill>
                <a:latin typeface="Segoe UI Light" panose="020B0502040204020203" pitchFamily="34" charset="0"/>
              </a:rPr>
              <a:t>implementation inheritance</a:t>
            </a:r>
          </a:p>
          <a:p>
            <a:pPr marL="382588" indent="-382588">
              <a:buFont typeface="+mj-lt"/>
              <a:buAutoNum type="arabicPeriod"/>
            </a:pPr>
            <a:r>
              <a:rPr lang="en-GB" sz="2400" b="1" dirty="0">
                <a:solidFill>
                  <a:srgbClr val="FF0000"/>
                </a:solidFill>
                <a:latin typeface="Segoe UI Light" panose="020B0502040204020203" pitchFamily="34" charset="0"/>
              </a:rPr>
              <a:t>nulls</a:t>
            </a:r>
            <a:r>
              <a:rPr lang="en-GB" sz="2400" dirty="0">
                <a:solidFill>
                  <a:srgbClr val="FF0000"/>
                </a:solidFill>
                <a:latin typeface="Segoe UI Light" panose="020B0502040204020203" pitchFamily="34" charset="0"/>
              </a:rPr>
              <a:t> and </a:t>
            </a:r>
            <a:r>
              <a:rPr lang="en-GB" sz="2400" b="1" dirty="0" err="1">
                <a:solidFill>
                  <a:srgbClr val="FF0000"/>
                </a:solidFill>
                <a:latin typeface="Segoe UI Light" panose="020B0502040204020203" pitchFamily="34" charset="0"/>
              </a:rPr>
              <a:t>Unchecked.defaultof</a:t>
            </a:r>
            <a:r>
              <a:rPr lang="en-GB" sz="2400" b="1" dirty="0">
                <a:solidFill>
                  <a:srgbClr val="FF0000"/>
                </a:solidFill>
                <a:latin typeface="Segoe UI Light" panose="020B0502040204020203" pitchFamily="34" charset="0"/>
              </a:rPr>
              <a:t>&lt;_&gt;</a:t>
            </a:r>
          </a:p>
          <a:p>
            <a:pPr marL="382588" indent="-382588">
              <a:buFont typeface="+mj-lt"/>
              <a:buAutoNum type="arabicPeriod"/>
            </a:pPr>
            <a:r>
              <a:rPr lang="en-GB" sz="2400" b="1" dirty="0">
                <a:solidFill>
                  <a:srgbClr val="FF0000"/>
                </a:solidFill>
                <a:latin typeface="Segoe UI Light" panose="020B0502040204020203" pitchFamily="34" charset="0"/>
              </a:rPr>
              <a:t>pervasive method overloading</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curried method overloads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protected members </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self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wildcard types</a:t>
            </a:r>
          </a:p>
          <a:p>
            <a:pPr marL="382588" indent="-382588">
              <a:buFont typeface="+mj-lt"/>
              <a:buAutoNum type="arabicPeriod"/>
            </a:pPr>
            <a:r>
              <a:rPr lang="en-GB" sz="2400" b="1" dirty="0">
                <a:solidFill>
                  <a:schemeClr val="bg1">
                    <a:lumMod val="75000"/>
                  </a:schemeClr>
                </a:solidFill>
                <a:latin typeface="Segoe UI Light" panose="020B0502040204020203" pitchFamily="34" charset="0"/>
              </a:rPr>
              <a:t>aspect oriented programming </a:t>
            </a:r>
            <a:r>
              <a:rPr lang="en-GB" sz="2400" b="1" dirty="0">
                <a:solidFill>
                  <a:srgbClr val="FF0000"/>
                </a:solidFill>
                <a:latin typeface="Segoe UI Light" panose="020B0502040204020203" pitchFamily="34" charset="0"/>
              </a:rPr>
              <a:t>…</a:t>
            </a:r>
            <a:endParaRPr lang="en-GB" sz="2400" dirty="0">
              <a:solidFill>
                <a:srgbClr val="FF0000"/>
              </a:solidFill>
              <a:latin typeface="Segoe UI Light" panose="020B0502040204020203" pitchFamily="34" charset="0"/>
            </a:endParaRPr>
          </a:p>
          <a:p>
            <a:pPr marL="382588" indent="-382588">
              <a:buFont typeface="+mj-lt"/>
              <a:buAutoNum type="arabicPeriod"/>
            </a:pPr>
            <a:r>
              <a:rPr lang="en-GB" sz="2400" dirty="0">
                <a:latin typeface="Segoe UI Light" panose="020B0502040204020203" pitchFamily="34" charset="0"/>
              </a:rPr>
              <a:t>…</a:t>
            </a:r>
            <a:endParaRPr lang="en-GB" sz="2400" dirty="0"/>
          </a:p>
        </p:txBody>
      </p:sp>
      <p:sp>
        <p:nvSpPr>
          <p:cNvPr id="6" name="Title 3">
            <a:extLst>
              <a:ext uri="{FF2B5EF4-FFF2-40B4-BE49-F238E27FC236}">
                <a16:creationId xmlns:a16="http://schemas.microsoft.com/office/drawing/2014/main" id="{513714D5-14FE-4A5E-B2D0-5FF8A7C13F79}"/>
              </a:ext>
            </a:extLst>
          </p:cNvPr>
          <p:cNvSpPr>
            <a:spLocks noGrp="1"/>
          </p:cNvSpPr>
          <p:nvPr>
            <p:ph type="title"/>
          </p:nvPr>
        </p:nvSpPr>
        <p:spPr>
          <a:xfrm>
            <a:off x="496110" y="298157"/>
            <a:ext cx="11176000" cy="553998"/>
          </a:xfrm>
        </p:spPr>
        <p:txBody>
          <a:bodyPr/>
          <a:lstStyle/>
          <a:p>
            <a:pPr algn="ctr"/>
            <a:r>
              <a:rPr lang="en-GB" sz="4000" dirty="0">
                <a:latin typeface="Segoe UI Light" panose="020B0502040204020203" pitchFamily="34" charset="0"/>
                <a:cs typeface="Segoe UI Light" panose="020B0502040204020203" pitchFamily="34" charset="0"/>
              </a:rPr>
              <a:t>The 20+ features of OO</a:t>
            </a:r>
            <a:endParaRPr lang="en-GB" dirty="0">
              <a:latin typeface="Segoe UI Light" panose="020B0502040204020203" pitchFamily="34" charset="0"/>
              <a:cs typeface="Segoe UI Light" panose="020B0502040204020203" pitchFamily="34" charset="0"/>
            </a:endParaRPr>
          </a:p>
        </p:txBody>
      </p:sp>
      <p:sp>
        <p:nvSpPr>
          <p:cNvPr id="4" name="Rectangular Callout 5">
            <a:extLst>
              <a:ext uri="{FF2B5EF4-FFF2-40B4-BE49-F238E27FC236}">
                <a16:creationId xmlns:a16="http://schemas.microsoft.com/office/drawing/2014/main" id="{B2CFC6E8-A1D3-471B-9689-F0E99F095D13}"/>
              </a:ext>
            </a:extLst>
          </p:cNvPr>
          <p:cNvSpPr/>
          <p:nvPr/>
        </p:nvSpPr>
        <p:spPr>
          <a:xfrm>
            <a:off x="9676130" y="1664856"/>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Mostly Avoid</a:t>
            </a:r>
          </a:p>
        </p:txBody>
      </p:sp>
      <p:sp>
        <p:nvSpPr>
          <p:cNvPr id="7" name="Rectangular Callout 5">
            <a:extLst>
              <a:ext uri="{FF2B5EF4-FFF2-40B4-BE49-F238E27FC236}">
                <a16:creationId xmlns:a16="http://schemas.microsoft.com/office/drawing/2014/main" id="{EDA324C6-F2FE-49E9-AB7B-6FA089B8C883}"/>
              </a:ext>
            </a:extLst>
          </p:cNvPr>
          <p:cNvSpPr/>
          <p:nvPr/>
        </p:nvSpPr>
        <p:spPr>
          <a:xfrm>
            <a:off x="4200624" y="3587692"/>
            <a:ext cx="1987333" cy="338554"/>
          </a:xfrm>
          <a:prstGeom prst="wedgeRectCallout">
            <a:avLst>
              <a:gd name="adj1" fmla="val -90938"/>
              <a:gd name="adj2" fmla="val 213562"/>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Tolerate</a:t>
            </a:r>
          </a:p>
        </p:txBody>
      </p:sp>
      <p:sp>
        <p:nvSpPr>
          <p:cNvPr id="8" name="Rectangular Callout 5">
            <a:extLst>
              <a:ext uri="{FF2B5EF4-FFF2-40B4-BE49-F238E27FC236}">
                <a16:creationId xmlns:a16="http://schemas.microsoft.com/office/drawing/2014/main" id="{1E1BD509-2DD1-4772-A75F-62254790DEF6}"/>
              </a:ext>
            </a:extLst>
          </p:cNvPr>
          <p:cNvSpPr/>
          <p:nvPr/>
        </p:nvSpPr>
        <p:spPr>
          <a:xfrm>
            <a:off x="3934734" y="939675"/>
            <a:ext cx="1987333" cy="338554"/>
          </a:xfrm>
          <a:prstGeom prst="wedgeRectCallout">
            <a:avLst>
              <a:gd name="adj1" fmla="val -55206"/>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Love</a:t>
            </a:r>
          </a:p>
        </p:txBody>
      </p:sp>
      <p:sp>
        <p:nvSpPr>
          <p:cNvPr id="9" name="Rectangular Callout 5">
            <a:extLst>
              <a:ext uri="{FF2B5EF4-FFF2-40B4-BE49-F238E27FC236}">
                <a16:creationId xmlns:a16="http://schemas.microsoft.com/office/drawing/2014/main" id="{10337417-628D-4DAC-AD1B-6B634FD1EFEE}"/>
              </a:ext>
            </a:extLst>
          </p:cNvPr>
          <p:cNvSpPr/>
          <p:nvPr/>
        </p:nvSpPr>
        <p:spPr>
          <a:xfrm>
            <a:off x="9964718" y="3880079"/>
            <a:ext cx="1987333" cy="338554"/>
          </a:xfrm>
          <a:prstGeom prst="wedgeRectCallout">
            <a:avLst>
              <a:gd name="adj1" fmla="val -68422"/>
              <a:gd name="adj2" fmla="val 98408"/>
            </a:avLst>
          </a:prstGeom>
          <a:solidFill>
            <a:srgbClr val="ACE58F"/>
          </a:solidFill>
          <a:ln w="15875">
            <a:solidFill>
              <a:schemeClr val="tx1"/>
            </a:solidFill>
            <a:miter lim="800000"/>
            <a:headEnd/>
            <a:tailEnd/>
          </a:ln>
          <a:effectLst/>
        </p:spPr>
        <p:txBody>
          <a:bodyPr wrap="square" anchor="ctr" anchorCtr="1">
            <a:spAutoFit/>
          </a:bodyPr>
          <a:lstStyle/>
          <a:p>
            <a:pPr algn="ctr"/>
            <a:r>
              <a:rPr lang="en-GB" sz="1600" dirty="0"/>
              <a:t>Forget</a:t>
            </a:r>
          </a:p>
        </p:txBody>
      </p:sp>
    </p:spTree>
    <p:extLst>
      <p:ext uri="{BB962C8B-B14F-4D97-AF65-F5344CB8AC3E}">
        <p14:creationId xmlns:p14="http://schemas.microsoft.com/office/powerpoint/2010/main" val="396001595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1754" y="1770944"/>
            <a:ext cx="11176000" cy="1661993"/>
          </a:xfrm>
        </p:spPr>
        <p:txBody>
          <a:bodyPr/>
          <a:lstStyle/>
          <a:p>
            <a:r>
              <a:rPr lang="en-GB" sz="4000" dirty="0">
                <a:latin typeface="Segoe UI Light" panose="020B0502040204020203" pitchFamily="34" charset="0"/>
                <a:cs typeface="Segoe UI Light" panose="020B0502040204020203" pitchFamily="34" charset="0"/>
              </a:rPr>
              <a:t>Object Programming</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v.</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Object-Oriented Programming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636137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994" y="540157"/>
            <a:ext cx="11176000" cy="5408404"/>
          </a:xfrm>
        </p:spPr>
        <p:txBody>
          <a:bodyPr/>
          <a:lstStyle/>
          <a:p>
            <a:r>
              <a:rPr lang="en-GB" sz="4000" u="sng" spc="0" dirty="0">
                <a:latin typeface="Segoe UI Light" panose="020B0502040204020203" pitchFamily="34" charset="0"/>
                <a:cs typeface="Segoe UI Light" panose="020B0502040204020203" pitchFamily="34" charset="0"/>
              </a:rPr>
              <a:t>Object Programming </a:t>
            </a:r>
            <a:r>
              <a:rPr lang="en-GB" sz="4000" spc="0" dirty="0">
                <a:latin typeface="Segoe UI Light" panose="020B0502040204020203" pitchFamily="34" charset="0"/>
                <a:cs typeface="Segoe UI Light" panose="020B0502040204020203" pitchFamily="34" charset="0"/>
              </a:rPr>
              <a:t>focuses on …</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succinct coding, notational convenience</a:t>
            </a:r>
            <a:br>
              <a:rPr lang="en-GB" sz="2800" spc="0" dirty="0">
                <a:latin typeface="Segoe UI Light" panose="020B0502040204020203" pitchFamily="34" charset="0"/>
                <a:cs typeface="Segoe UI Light" panose="020B0502040204020203" pitchFamily="34" charset="0"/>
              </a:rPr>
            </a:br>
            <a:br>
              <a:rPr lang="en-GB" sz="105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API ergonomics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good naming</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practical encapsulation </a:t>
            </a:r>
            <a:br>
              <a:rPr lang="en-GB" sz="2800" spc="0" dirty="0">
                <a:latin typeface="Segoe UI Light" panose="020B0502040204020203" pitchFamily="34" charset="0"/>
                <a:cs typeface="Segoe UI Light" panose="020B0502040204020203" pitchFamily="34" charset="0"/>
              </a:rPr>
            </a:br>
            <a:br>
              <a:rPr lang="en-GB" sz="9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sensible, small, composable abstractions</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expression-oriented</a:t>
            </a:r>
            <a:br>
              <a:rPr lang="en-GB" sz="2800" spc="0" dirty="0">
                <a:latin typeface="Segoe UI Light" panose="020B0502040204020203" pitchFamily="34" charset="0"/>
                <a:cs typeface="Segoe UI Light" panose="020B0502040204020203" pitchFamily="34" charset="0"/>
              </a:rPr>
            </a:br>
            <a:br>
              <a:rPr lang="en-GB" sz="1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making simple things out of (potentially complex) foundations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b="1" spc="0" dirty="0">
                <a:latin typeface="Segoe UI Light" panose="020B0502040204020203" pitchFamily="34" charset="0"/>
                <a:cs typeface="Segoe UI Light" panose="020B0502040204020203" pitchFamily="34" charset="0"/>
              </a:rPr>
              <a:t>works well with expression-oriented programming</a:t>
            </a:r>
            <a:endParaRPr lang="en-GB" b="1"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35186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72" y="810745"/>
            <a:ext cx="11176000" cy="6163226"/>
          </a:xfrm>
        </p:spPr>
        <p:txBody>
          <a:bodyPr/>
          <a:lstStyle/>
          <a:p>
            <a:r>
              <a:rPr lang="en-GB" sz="4000" spc="0" dirty="0">
                <a:latin typeface="Segoe UI Light" panose="020B0502040204020203" pitchFamily="34" charset="0"/>
                <a:cs typeface="Segoe UI Light" panose="020B0502040204020203" pitchFamily="34" charset="0"/>
              </a:rPr>
              <a:t>In the extreme </a:t>
            </a:r>
            <a:r>
              <a:rPr lang="en-GB" sz="4000" u="sng" spc="0" dirty="0">
                <a:latin typeface="Segoe UI Light" panose="020B0502040204020203" pitchFamily="34" charset="0"/>
                <a:cs typeface="Segoe UI Light" panose="020B0502040204020203" pitchFamily="34" charset="0"/>
              </a:rPr>
              <a:t>Object-</a:t>
            </a:r>
            <a:r>
              <a:rPr lang="en-GB" sz="4000" b="1" u="sng" spc="0" dirty="0">
                <a:latin typeface="Segoe UI Light" panose="020B0502040204020203" pitchFamily="34" charset="0"/>
                <a:cs typeface="Segoe UI Light" panose="020B0502040204020203" pitchFamily="34" charset="0"/>
              </a:rPr>
              <a:t>Oriented</a:t>
            </a:r>
            <a:r>
              <a:rPr lang="en-GB" sz="4000" u="sng" spc="0" dirty="0">
                <a:latin typeface="Segoe UI Light" panose="020B0502040204020203" pitchFamily="34" charset="0"/>
                <a:cs typeface="Segoe UI Light" panose="020B0502040204020203" pitchFamily="34" charset="0"/>
              </a:rPr>
              <a:t> Programming </a:t>
            </a:r>
            <a:r>
              <a:rPr lang="en-GB" sz="4000" spc="0" dirty="0">
                <a:latin typeface="Segoe UI Light" panose="020B0502040204020203" pitchFamily="34" charset="0"/>
                <a:cs typeface="Segoe UI Light" panose="020B0502040204020203" pitchFamily="34" charset="0"/>
              </a:rPr>
              <a:t>can be…</a:t>
            </a:r>
            <a:br>
              <a:rPr lang="en-GB" sz="4000" spc="0" dirty="0">
                <a:latin typeface="Segoe UI Light" panose="020B0502040204020203" pitchFamily="34" charset="0"/>
                <a:cs typeface="Segoe UI Light" panose="020B0502040204020203" pitchFamily="34" charset="0"/>
              </a:rPr>
            </a:br>
            <a:br>
              <a:rPr lang="en-GB" sz="40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objects as a single paradigm</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hierarchical classification (Animal, Cat, Dog, </a:t>
            </a:r>
            <a:r>
              <a:rPr lang="en-GB" sz="2800" spc="0" dirty="0" err="1">
                <a:latin typeface="Segoe UI Light" panose="020B0502040204020203" pitchFamily="34" charset="0"/>
                <a:cs typeface="Segoe UI Light" panose="020B0502040204020203" pitchFamily="34" charset="0"/>
              </a:rPr>
              <a:t>AbstractJellyBeanFactoryDelegator</a:t>
            </a:r>
            <a:r>
              <a:rPr lang="en-GB" sz="2800" spc="0" dirty="0">
                <a:latin typeface="Segoe UI Light" panose="020B0502040204020203" pitchFamily="34" charset="0"/>
                <a:cs typeface="Segoe UI Light" panose="020B0502040204020203" pitchFamily="34" charset="0"/>
              </a:rPr>
              <a:t>)</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large abstractions with many holes and failure points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declarations not expressions</a:t>
            </a:r>
            <a:br>
              <a:rPr lang="en-GB" sz="2800" spc="0" dirty="0">
                <a:latin typeface="Segoe UI Light" panose="020B0502040204020203" pitchFamily="34" charset="0"/>
                <a:cs typeface="Segoe UI Light" panose="020B0502040204020203" pitchFamily="34" charset="0"/>
              </a:rPr>
            </a:br>
            <a:br>
              <a:rPr lang="en-GB" sz="2800" spc="0" dirty="0">
                <a:latin typeface="Segoe UI Light" panose="020B0502040204020203" pitchFamily="34" charset="0"/>
                <a:cs typeface="Segoe UI Light" panose="020B0502040204020203" pitchFamily="34" charset="0"/>
              </a:rPr>
            </a:br>
            <a:r>
              <a:rPr lang="en-GB" sz="2800" spc="0" dirty="0">
                <a:latin typeface="Segoe UI Light" panose="020B0502040204020203" pitchFamily="34" charset="0"/>
                <a:cs typeface="Segoe UI Light" panose="020B0502040204020203" pitchFamily="34" charset="0"/>
              </a:rPr>
              <a:t>composition through… more hierarchies</a:t>
            </a:r>
            <a:br>
              <a:rPr lang="en-GB" sz="2800" spc="0" dirty="0">
                <a:latin typeface="Segoe UI Light" panose="020B0502040204020203" pitchFamily="34" charset="0"/>
                <a:cs typeface="Segoe UI Light" panose="020B0502040204020203" pitchFamily="34" charset="0"/>
              </a:rPr>
            </a:br>
            <a:endParaRPr lang="en-GB" spc="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87351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641" y="2327383"/>
            <a:ext cx="11176000" cy="1772793"/>
          </a:xfrm>
        </p:spPr>
        <p:txBody>
          <a:bodyPr/>
          <a:lstStyle/>
          <a:p>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The F# approach is to </a:t>
            </a:r>
            <a:r>
              <a:rPr lang="en-GB" sz="36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embrace object programming</a:t>
            </a:r>
            <a: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make it fit with the expression-oriented typed functional paradigm</a:t>
            </a: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br>
              <a:rPr lang="en-GB" sz="36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b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but not embrace full “object-</a:t>
            </a:r>
            <a:r>
              <a:rPr lang="en-GB" sz="2000" b="1"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orientation</a:t>
            </a:r>
            <a:r>
              <a:rPr lang="en-GB" sz="20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(unless you happen to be in a project using that technique) </a:t>
            </a:r>
            <a:endParaRPr lang="en-GB" sz="4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086979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lstStyle/>
          <a:p>
            <a:r>
              <a:rPr lang="en-GB" dirty="0"/>
              <a:t>This is a typical Client/Server App</a:t>
            </a:r>
          </a:p>
        </p:txBody>
      </p:sp>
      <p:sp>
        <p:nvSpPr>
          <p:cNvPr id="10" name="TextBox 9">
            <a:extLst>
              <a:ext uri="{FF2B5EF4-FFF2-40B4-BE49-F238E27FC236}">
                <a16:creationId xmlns:a16="http://schemas.microsoft.com/office/drawing/2014/main" id="{ED3C770C-8CD3-4574-8F64-4F26D3F2C85A}"/>
              </a:ext>
            </a:extLst>
          </p:cNvPr>
          <p:cNvSpPr txBox="1"/>
          <p:nvPr/>
        </p:nvSpPr>
        <p:spPr>
          <a:xfrm>
            <a:off x="9606803" y="3097956"/>
            <a:ext cx="564578" cy="523220"/>
          </a:xfrm>
          <a:prstGeom prst="rect">
            <a:avLst/>
          </a:prstGeom>
          <a:noFill/>
        </p:spPr>
        <p:txBody>
          <a:bodyPr wrap="none" rtlCol="0">
            <a:spAutoFit/>
          </a:bodyPr>
          <a:lstStyle/>
          <a:p>
            <a:r>
              <a:rPr lang="en-GB" sz="2800" dirty="0"/>
              <a:t>F#</a:t>
            </a:r>
          </a:p>
        </p:txBody>
      </p:sp>
      <p:sp>
        <p:nvSpPr>
          <p:cNvPr id="11" name="TextBox 10">
            <a:extLst>
              <a:ext uri="{FF2B5EF4-FFF2-40B4-BE49-F238E27FC236}">
                <a16:creationId xmlns:a16="http://schemas.microsoft.com/office/drawing/2014/main" id="{A64122D2-CA4D-4846-B901-77E9F88770EE}"/>
              </a:ext>
            </a:extLst>
          </p:cNvPr>
          <p:cNvSpPr txBox="1"/>
          <p:nvPr/>
        </p:nvSpPr>
        <p:spPr>
          <a:xfrm>
            <a:off x="9040880" y="4716739"/>
            <a:ext cx="1596912" cy="523220"/>
          </a:xfrm>
          <a:prstGeom prst="rect">
            <a:avLst/>
          </a:prstGeom>
          <a:noFill/>
        </p:spPr>
        <p:txBody>
          <a:bodyPr wrap="none" rtlCol="0">
            <a:spAutoFit/>
          </a:bodyPr>
          <a:lstStyle/>
          <a:p>
            <a:r>
              <a:rPr lang="en-GB" sz="2800" dirty="0"/>
              <a:t>JavaScript</a:t>
            </a:r>
          </a:p>
        </p:txBody>
      </p:sp>
      <p:sp>
        <p:nvSpPr>
          <p:cNvPr id="15" name="TextBox 14">
            <a:extLst>
              <a:ext uri="{FF2B5EF4-FFF2-40B4-BE49-F238E27FC236}">
                <a16:creationId xmlns:a16="http://schemas.microsoft.com/office/drawing/2014/main" id="{92BBE6D3-B2D8-4783-969A-1D194B6D5F75}"/>
              </a:ext>
            </a:extLst>
          </p:cNvPr>
          <p:cNvSpPr txBox="1"/>
          <p:nvPr/>
        </p:nvSpPr>
        <p:spPr>
          <a:xfrm>
            <a:off x="1419825" y="3167075"/>
            <a:ext cx="564578" cy="523220"/>
          </a:xfrm>
          <a:prstGeom prst="rect">
            <a:avLst/>
          </a:prstGeom>
          <a:noFill/>
        </p:spPr>
        <p:txBody>
          <a:bodyPr wrap="none" rtlCol="0">
            <a:spAutoFit/>
          </a:bodyPr>
          <a:lstStyle/>
          <a:p>
            <a:r>
              <a:rPr lang="en-GB" sz="2800" dirty="0"/>
              <a:t>F#</a:t>
            </a:r>
          </a:p>
        </p:txBody>
      </p:sp>
      <p:sp>
        <p:nvSpPr>
          <p:cNvPr id="16" name="TextBox 15">
            <a:extLst>
              <a:ext uri="{FF2B5EF4-FFF2-40B4-BE49-F238E27FC236}">
                <a16:creationId xmlns:a16="http://schemas.microsoft.com/office/drawing/2014/main" id="{233758AB-EB96-4F1C-9892-A4EAFBC9A284}"/>
              </a:ext>
            </a:extLst>
          </p:cNvPr>
          <p:cNvSpPr txBox="1"/>
          <p:nvPr/>
        </p:nvSpPr>
        <p:spPr>
          <a:xfrm>
            <a:off x="1216169" y="4727720"/>
            <a:ext cx="827471" cy="523220"/>
          </a:xfrm>
          <a:prstGeom prst="rect">
            <a:avLst/>
          </a:prstGeom>
          <a:noFill/>
        </p:spPr>
        <p:txBody>
          <a:bodyPr wrap="none" rtlCol="0">
            <a:spAutoFit/>
          </a:bodyPr>
          <a:lstStyle/>
          <a:p>
            <a:r>
              <a:rPr lang="en-GB" sz="2800" dirty="0"/>
              <a:t>.NET</a:t>
            </a:r>
          </a:p>
        </p:txBody>
      </p:sp>
      <p:sp>
        <p:nvSpPr>
          <p:cNvPr id="23" name="Arrow: Down 22">
            <a:extLst>
              <a:ext uri="{FF2B5EF4-FFF2-40B4-BE49-F238E27FC236}">
                <a16:creationId xmlns:a16="http://schemas.microsoft.com/office/drawing/2014/main" id="{89E85CD8-B2D3-4A02-AF2B-94CF99FDD127}"/>
              </a:ext>
            </a:extLst>
          </p:cNvPr>
          <p:cNvSpPr/>
          <p:nvPr/>
        </p:nvSpPr>
        <p:spPr>
          <a:xfrm>
            <a:off x="9758835" y="4011963"/>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Arrow: Down 24">
            <a:extLst>
              <a:ext uri="{FF2B5EF4-FFF2-40B4-BE49-F238E27FC236}">
                <a16:creationId xmlns:a16="http://schemas.microsoft.com/office/drawing/2014/main" id="{A903EE21-CC07-4889-BF38-FCF81496B49D}"/>
              </a:ext>
            </a:extLst>
          </p:cNvPr>
          <p:cNvSpPr/>
          <p:nvPr/>
        </p:nvSpPr>
        <p:spPr>
          <a:xfrm>
            <a:off x="1571857" y="3987634"/>
            <a:ext cx="260514" cy="39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Left-Right 26">
            <a:extLst>
              <a:ext uri="{FF2B5EF4-FFF2-40B4-BE49-F238E27FC236}">
                <a16:creationId xmlns:a16="http://schemas.microsoft.com/office/drawing/2014/main" id="{A0CE43B8-530D-4106-A263-4A288079A0B3}"/>
              </a:ext>
            </a:extLst>
          </p:cNvPr>
          <p:cNvSpPr/>
          <p:nvPr/>
        </p:nvSpPr>
        <p:spPr>
          <a:xfrm>
            <a:off x="3251767" y="2525102"/>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5018049" y="2001882"/>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8690437" y="2334537"/>
            <a:ext cx="1762983" cy="523220"/>
          </a:xfrm>
          <a:prstGeom prst="rect">
            <a:avLst/>
          </a:prstGeom>
          <a:noFill/>
        </p:spPr>
        <p:txBody>
          <a:bodyPr wrap="none" rtlCol="0">
            <a:spAutoFit/>
          </a:bodyPr>
          <a:lstStyle/>
          <a:p>
            <a:r>
              <a:rPr lang="en-GB" sz="2800" dirty="0"/>
              <a:t>Web Client</a:t>
            </a:r>
          </a:p>
        </p:txBody>
      </p:sp>
      <p:sp>
        <p:nvSpPr>
          <p:cNvPr id="29" name="TextBox 28">
            <a:extLst>
              <a:ext uri="{FF2B5EF4-FFF2-40B4-BE49-F238E27FC236}">
                <a16:creationId xmlns:a16="http://schemas.microsoft.com/office/drawing/2014/main" id="{0DB9B42F-E11F-49C2-8D7C-57D6E11D1AE2}"/>
              </a:ext>
            </a:extLst>
          </p:cNvPr>
          <p:cNvSpPr txBox="1"/>
          <p:nvPr/>
        </p:nvSpPr>
        <p:spPr>
          <a:xfrm>
            <a:off x="1122254" y="2409098"/>
            <a:ext cx="1095172" cy="523220"/>
          </a:xfrm>
          <a:prstGeom prst="rect">
            <a:avLst/>
          </a:prstGeom>
          <a:noFill/>
        </p:spPr>
        <p:txBody>
          <a:bodyPr wrap="none" rtlCol="0">
            <a:spAutoFit/>
          </a:bodyPr>
          <a:lstStyle/>
          <a:p>
            <a:r>
              <a:rPr lang="en-GB" sz="2800" dirty="0"/>
              <a:t>Server</a:t>
            </a:r>
          </a:p>
        </p:txBody>
      </p:sp>
    </p:spTree>
    <p:extLst>
      <p:ext uri="{BB962C8B-B14F-4D97-AF65-F5344CB8AC3E}">
        <p14:creationId xmlns:p14="http://schemas.microsoft.com/office/powerpoint/2010/main" val="17711118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C08C-1DCE-4BEE-9E69-DF5A0610FC52}"/>
              </a:ext>
            </a:extLst>
          </p:cNvPr>
          <p:cNvSpPr>
            <a:spLocks noGrp="1"/>
          </p:cNvSpPr>
          <p:nvPr>
            <p:ph type="title"/>
          </p:nvPr>
        </p:nvSpPr>
        <p:spPr/>
        <p:txBody>
          <a:bodyPr>
            <a:normAutofit/>
          </a:bodyPr>
          <a:lstStyle/>
          <a:p>
            <a:r>
              <a:rPr lang="en-GB" sz="3600" dirty="0"/>
              <a:t>The Web Client uses “Model View Update</a:t>
            </a:r>
            <a:r>
              <a:rPr lang="en-GB" sz="3600"/>
              <a:t>” c.f. </a:t>
            </a:r>
            <a:r>
              <a:rPr lang="en-GB" sz="3600" dirty="0"/>
              <a:t>React</a:t>
            </a:r>
          </a:p>
        </p:txBody>
      </p:sp>
      <p:sp>
        <p:nvSpPr>
          <p:cNvPr id="27" name="Arrow: Left-Right 26">
            <a:extLst>
              <a:ext uri="{FF2B5EF4-FFF2-40B4-BE49-F238E27FC236}">
                <a16:creationId xmlns:a16="http://schemas.microsoft.com/office/drawing/2014/main" id="{A0CE43B8-530D-4106-A263-4A288079A0B3}"/>
              </a:ext>
            </a:extLst>
          </p:cNvPr>
          <p:cNvSpPr/>
          <p:nvPr/>
        </p:nvSpPr>
        <p:spPr>
          <a:xfrm>
            <a:off x="-677865" y="2683030"/>
            <a:ext cx="5020472" cy="2839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CBEFACC0-A589-4069-9E9F-B29114A3CE21}"/>
              </a:ext>
            </a:extLst>
          </p:cNvPr>
          <p:cNvSpPr txBox="1"/>
          <p:nvPr/>
        </p:nvSpPr>
        <p:spPr>
          <a:xfrm>
            <a:off x="1374978" y="2164833"/>
            <a:ext cx="1487908" cy="523220"/>
          </a:xfrm>
          <a:prstGeom prst="rect">
            <a:avLst/>
          </a:prstGeom>
          <a:noFill/>
        </p:spPr>
        <p:txBody>
          <a:bodyPr wrap="none" rtlCol="0">
            <a:spAutoFit/>
          </a:bodyPr>
          <a:lstStyle/>
          <a:p>
            <a:r>
              <a:rPr lang="en-GB" sz="2800" dirty="0"/>
              <a:t>REST API</a:t>
            </a:r>
          </a:p>
        </p:txBody>
      </p:sp>
      <p:sp>
        <p:nvSpPr>
          <p:cNvPr id="26" name="TextBox 25">
            <a:extLst>
              <a:ext uri="{FF2B5EF4-FFF2-40B4-BE49-F238E27FC236}">
                <a16:creationId xmlns:a16="http://schemas.microsoft.com/office/drawing/2014/main" id="{8C88D29B-8680-4060-B245-23B6FD94B840}"/>
              </a:ext>
            </a:extLst>
          </p:cNvPr>
          <p:cNvSpPr txBox="1"/>
          <p:nvPr/>
        </p:nvSpPr>
        <p:spPr>
          <a:xfrm>
            <a:off x="5214508" y="2560354"/>
            <a:ext cx="1762983" cy="523220"/>
          </a:xfrm>
          <a:prstGeom prst="rect">
            <a:avLst/>
          </a:prstGeom>
          <a:noFill/>
        </p:spPr>
        <p:txBody>
          <a:bodyPr wrap="none" rtlCol="0">
            <a:spAutoFit/>
          </a:bodyPr>
          <a:lstStyle/>
          <a:p>
            <a:r>
              <a:rPr lang="en-GB" sz="2800" dirty="0"/>
              <a:t>Web Client</a:t>
            </a:r>
          </a:p>
        </p:txBody>
      </p:sp>
      <p:pic>
        <p:nvPicPr>
          <p:cNvPr id="4" name="Picture 3">
            <a:extLst>
              <a:ext uri="{FF2B5EF4-FFF2-40B4-BE49-F238E27FC236}">
                <a16:creationId xmlns:a16="http://schemas.microsoft.com/office/drawing/2014/main" id="{7A28A3AC-6BF2-4ED7-8FA8-1C14E48100F1}"/>
              </a:ext>
            </a:extLst>
          </p:cNvPr>
          <p:cNvPicPr>
            <a:picLocks noChangeAspect="1"/>
          </p:cNvPicPr>
          <p:nvPr/>
        </p:nvPicPr>
        <p:blipFill>
          <a:blip r:embed="rId2"/>
          <a:stretch>
            <a:fillRect/>
          </a:stretch>
        </p:blipFill>
        <p:spPr>
          <a:xfrm>
            <a:off x="2507604" y="3596749"/>
            <a:ext cx="7476706" cy="2413863"/>
          </a:xfrm>
          <a:prstGeom prst="rect">
            <a:avLst/>
          </a:prstGeom>
        </p:spPr>
      </p:pic>
      <p:pic>
        <p:nvPicPr>
          <p:cNvPr id="6" name="Picture 5">
            <a:extLst>
              <a:ext uri="{FF2B5EF4-FFF2-40B4-BE49-F238E27FC236}">
                <a16:creationId xmlns:a16="http://schemas.microsoft.com/office/drawing/2014/main" id="{D5AC30C1-0421-4AF0-B4C4-5A92EB1FB0ED}"/>
              </a:ext>
            </a:extLst>
          </p:cNvPr>
          <p:cNvPicPr>
            <a:picLocks noChangeAspect="1"/>
          </p:cNvPicPr>
          <p:nvPr/>
        </p:nvPicPr>
        <p:blipFill>
          <a:blip r:embed="rId3"/>
          <a:stretch>
            <a:fillRect/>
          </a:stretch>
        </p:blipFill>
        <p:spPr>
          <a:xfrm>
            <a:off x="4233433" y="4209597"/>
            <a:ext cx="981075" cy="209550"/>
          </a:xfrm>
          <a:prstGeom prst="rect">
            <a:avLst/>
          </a:prstGeom>
        </p:spPr>
      </p:pic>
      <p:pic>
        <p:nvPicPr>
          <p:cNvPr id="17" name="Picture 16">
            <a:extLst>
              <a:ext uri="{FF2B5EF4-FFF2-40B4-BE49-F238E27FC236}">
                <a16:creationId xmlns:a16="http://schemas.microsoft.com/office/drawing/2014/main" id="{7EC6001A-5718-4315-896C-A78D6D3FB07C}"/>
              </a:ext>
            </a:extLst>
          </p:cNvPr>
          <p:cNvPicPr>
            <a:picLocks noChangeAspect="1"/>
          </p:cNvPicPr>
          <p:nvPr/>
        </p:nvPicPr>
        <p:blipFill>
          <a:blip r:embed="rId3"/>
          <a:stretch>
            <a:fillRect/>
          </a:stretch>
        </p:blipFill>
        <p:spPr>
          <a:xfrm>
            <a:off x="7108871" y="4209597"/>
            <a:ext cx="981075" cy="209550"/>
          </a:xfrm>
          <a:prstGeom prst="rect">
            <a:avLst/>
          </a:prstGeom>
        </p:spPr>
      </p:pic>
      <p:sp>
        <p:nvSpPr>
          <p:cNvPr id="7" name="TextBox 6">
            <a:extLst>
              <a:ext uri="{FF2B5EF4-FFF2-40B4-BE49-F238E27FC236}">
                <a16:creationId xmlns:a16="http://schemas.microsoft.com/office/drawing/2014/main" id="{A2924BE6-87C3-415A-824B-2CF21757727C}"/>
              </a:ext>
            </a:extLst>
          </p:cNvPr>
          <p:cNvSpPr txBox="1"/>
          <p:nvPr/>
        </p:nvSpPr>
        <p:spPr>
          <a:xfrm>
            <a:off x="7108871" y="4049815"/>
            <a:ext cx="957313" cy="369332"/>
          </a:xfrm>
          <a:prstGeom prst="rect">
            <a:avLst/>
          </a:prstGeom>
          <a:noFill/>
        </p:spPr>
        <p:txBody>
          <a:bodyPr wrap="none" rtlCol="0">
            <a:spAutoFit/>
          </a:bodyPr>
          <a:lstStyle/>
          <a:p>
            <a:r>
              <a:rPr lang="en-GB" dirty="0"/>
              <a:t>dispatch</a:t>
            </a:r>
          </a:p>
        </p:txBody>
      </p:sp>
      <p:sp>
        <p:nvSpPr>
          <p:cNvPr id="19" name="TextBox 18">
            <a:extLst>
              <a:ext uri="{FF2B5EF4-FFF2-40B4-BE49-F238E27FC236}">
                <a16:creationId xmlns:a16="http://schemas.microsoft.com/office/drawing/2014/main" id="{1140FF66-19AD-4D9D-B809-89CA3BF48705}"/>
              </a:ext>
            </a:extLst>
          </p:cNvPr>
          <p:cNvSpPr txBox="1"/>
          <p:nvPr/>
        </p:nvSpPr>
        <p:spPr>
          <a:xfrm>
            <a:off x="4342607" y="4049815"/>
            <a:ext cx="588623" cy="369332"/>
          </a:xfrm>
          <a:prstGeom prst="rect">
            <a:avLst/>
          </a:prstGeom>
          <a:noFill/>
        </p:spPr>
        <p:txBody>
          <a:bodyPr wrap="none" rtlCol="0">
            <a:spAutoFit/>
          </a:bodyPr>
          <a:lstStyle/>
          <a:p>
            <a:r>
              <a:rPr lang="en-GB" dirty="0"/>
              <a:t>view</a:t>
            </a:r>
          </a:p>
        </p:txBody>
      </p:sp>
      <p:sp>
        <p:nvSpPr>
          <p:cNvPr id="20" name="TextBox 19">
            <a:extLst>
              <a:ext uri="{FF2B5EF4-FFF2-40B4-BE49-F238E27FC236}">
                <a16:creationId xmlns:a16="http://schemas.microsoft.com/office/drawing/2014/main" id="{51148B0A-9141-403C-A5A3-BB8BF5090984}"/>
              </a:ext>
            </a:extLst>
          </p:cNvPr>
          <p:cNvSpPr txBox="1"/>
          <p:nvPr/>
        </p:nvSpPr>
        <p:spPr>
          <a:xfrm>
            <a:off x="5801687" y="5421415"/>
            <a:ext cx="817853" cy="369332"/>
          </a:xfrm>
          <a:prstGeom prst="rect">
            <a:avLst/>
          </a:prstGeom>
          <a:noFill/>
        </p:spPr>
        <p:txBody>
          <a:bodyPr wrap="none" rtlCol="0">
            <a:spAutoFit/>
          </a:bodyPr>
          <a:lstStyle/>
          <a:p>
            <a:r>
              <a:rPr lang="en-GB" dirty="0"/>
              <a:t>update</a:t>
            </a:r>
          </a:p>
        </p:txBody>
      </p:sp>
    </p:spTree>
    <p:extLst>
      <p:ext uri="{BB962C8B-B14F-4D97-AF65-F5344CB8AC3E}">
        <p14:creationId xmlns:p14="http://schemas.microsoft.com/office/powerpoint/2010/main" val="1133493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CC5-4B57-4E29-A901-57D99FE0ACF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A286E23-36AC-42E1-97CE-CED3EAF8D4BC}"/>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DCE47BE-8ED8-480B-B117-A31D1CAEA347}"/>
              </a:ext>
            </a:extLst>
          </p:cNvPr>
          <p:cNvSpPr>
            <a:spLocks noGrp="1"/>
          </p:cNvSpPr>
          <p:nvPr>
            <p:ph sz="half" idx="2"/>
          </p:nvPr>
        </p:nvSpPr>
        <p:spPr/>
        <p:txBody>
          <a:bodyPr/>
          <a:lstStyle/>
          <a:p>
            <a:endParaRPr lang="en-GB"/>
          </a:p>
        </p:txBody>
      </p:sp>
      <p:pic>
        <p:nvPicPr>
          <p:cNvPr id="5" name="Picture 4">
            <a:extLst>
              <a:ext uri="{FF2B5EF4-FFF2-40B4-BE49-F238E27FC236}">
                <a16:creationId xmlns:a16="http://schemas.microsoft.com/office/drawing/2014/main" id="{67F9FAA0-82AE-427B-B2DF-860EA839C76E}"/>
              </a:ext>
            </a:extLst>
          </p:cNvPr>
          <p:cNvPicPr>
            <a:picLocks noChangeAspect="1"/>
          </p:cNvPicPr>
          <p:nvPr/>
        </p:nvPicPr>
        <p:blipFill>
          <a:blip r:embed="rId2"/>
          <a:stretch>
            <a:fillRect/>
          </a:stretch>
        </p:blipFill>
        <p:spPr>
          <a:xfrm>
            <a:off x="11077" y="0"/>
            <a:ext cx="12169845" cy="6858000"/>
          </a:xfrm>
          <a:prstGeom prst="rect">
            <a:avLst/>
          </a:prstGeom>
        </p:spPr>
      </p:pic>
    </p:spTree>
    <p:extLst>
      <p:ext uri="{BB962C8B-B14F-4D97-AF65-F5344CB8AC3E}">
        <p14:creationId xmlns:p14="http://schemas.microsoft.com/office/powerpoint/2010/main" val="35795609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4538A-FFEA-42D6-A12E-CBC962DFD958}"/>
              </a:ext>
            </a:extLst>
          </p:cNvPr>
          <p:cNvPicPr>
            <a:picLocks noChangeAspect="1"/>
          </p:cNvPicPr>
          <p:nvPr/>
        </p:nvPicPr>
        <p:blipFill>
          <a:blip r:embed="rId2"/>
          <a:stretch>
            <a:fillRect/>
          </a:stretch>
        </p:blipFill>
        <p:spPr>
          <a:xfrm>
            <a:off x="2324100" y="723900"/>
            <a:ext cx="7543800" cy="5410200"/>
          </a:xfrm>
          <a:prstGeom prst="rect">
            <a:avLst/>
          </a:prstGeom>
        </p:spPr>
      </p:pic>
    </p:spTree>
    <p:extLst>
      <p:ext uri="{BB962C8B-B14F-4D97-AF65-F5344CB8AC3E}">
        <p14:creationId xmlns:p14="http://schemas.microsoft.com/office/powerpoint/2010/main" val="17837828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CBEAF10-3852-438C-ACA0-C62882C9F09D}"/>
              </a:ext>
            </a:extLst>
          </p:cNvPr>
          <p:cNvPicPr>
            <a:picLocks noChangeAspect="1"/>
          </p:cNvPicPr>
          <p:nvPr/>
        </p:nvPicPr>
        <p:blipFill>
          <a:blip r:embed="rId2"/>
          <a:stretch>
            <a:fillRect/>
          </a:stretch>
        </p:blipFill>
        <p:spPr>
          <a:xfrm>
            <a:off x="0" y="14132"/>
            <a:ext cx="12192000" cy="682973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3"/>
          <a:stretch>
            <a:fillRect/>
          </a:stretch>
        </p:blipFill>
        <p:spPr>
          <a:xfrm>
            <a:off x="11154539" y="4768342"/>
            <a:ext cx="857325" cy="1438275"/>
          </a:xfrm>
          <a:prstGeom prst="rect">
            <a:avLst/>
          </a:prstGeom>
        </p:spPr>
      </p:pic>
      <p:sp>
        <p:nvSpPr>
          <p:cNvPr id="6" name="TextBox 5">
            <a:extLst>
              <a:ext uri="{FF2B5EF4-FFF2-40B4-BE49-F238E27FC236}">
                <a16:creationId xmlns:a16="http://schemas.microsoft.com/office/drawing/2014/main" id="{FE2C6B3F-8589-4C55-A8FD-01B136C5221A}"/>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Tree>
    <p:extLst>
      <p:ext uri="{BB962C8B-B14F-4D97-AF65-F5344CB8AC3E}">
        <p14:creationId xmlns:p14="http://schemas.microsoft.com/office/powerpoint/2010/main" val="31823096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89B5-B42B-40F9-B4F0-FDF2A40A676B}"/>
              </a:ext>
            </a:extLst>
          </p:cNvPr>
          <p:cNvSpPr>
            <a:spLocks noGrp="1"/>
          </p:cNvSpPr>
          <p:nvPr>
            <p:ph type="title"/>
          </p:nvPr>
        </p:nvSpPr>
        <p:spPr/>
        <p:txBody>
          <a:bodyPr>
            <a:normAutofit/>
          </a:bodyPr>
          <a:lstStyle/>
          <a:p>
            <a:endParaRPr lang="en-GB"/>
          </a:p>
        </p:txBody>
      </p:sp>
      <p:sp>
        <p:nvSpPr>
          <p:cNvPr id="3" name="Content Placeholder 2">
            <a:extLst>
              <a:ext uri="{FF2B5EF4-FFF2-40B4-BE49-F238E27FC236}">
                <a16:creationId xmlns:a16="http://schemas.microsoft.com/office/drawing/2014/main" id="{E437B7FF-3271-4DAE-A669-7B82B232E9F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A186C89-F896-42D7-AC49-6B392788A289}"/>
              </a:ext>
            </a:extLst>
          </p:cNvPr>
          <p:cNvPicPr>
            <a:picLocks noChangeAspect="1"/>
          </p:cNvPicPr>
          <p:nvPr/>
        </p:nvPicPr>
        <p:blipFill>
          <a:blip r:embed="rId3"/>
          <a:stretch>
            <a:fillRect/>
          </a:stretch>
        </p:blipFill>
        <p:spPr>
          <a:xfrm>
            <a:off x="0" y="5187"/>
            <a:ext cx="12192000" cy="6847625"/>
          </a:xfrm>
          <a:prstGeom prst="rect">
            <a:avLst/>
          </a:prstGeom>
        </p:spPr>
      </p:pic>
      <p:pic>
        <p:nvPicPr>
          <p:cNvPr id="5" name="Picture 4">
            <a:extLst>
              <a:ext uri="{FF2B5EF4-FFF2-40B4-BE49-F238E27FC236}">
                <a16:creationId xmlns:a16="http://schemas.microsoft.com/office/drawing/2014/main" id="{563EF85A-19E4-4840-A903-C4A61E4C6551}"/>
              </a:ext>
            </a:extLst>
          </p:cNvPr>
          <p:cNvPicPr>
            <a:picLocks noChangeAspect="1"/>
          </p:cNvPicPr>
          <p:nvPr/>
        </p:nvPicPr>
        <p:blipFill>
          <a:blip r:embed="rId4"/>
          <a:stretch>
            <a:fillRect/>
          </a:stretch>
        </p:blipFill>
        <p:spPr>
          <a:xfrm>
            <a:off x="11154539" y="4768342"/>
            <a:ext cx="857325" cy="1438275"/>
          </a:xfrm>
          <a:prstGeom prst="rect">
            <a:avLst/>
          </a:prstGeom>
        </p:spPr>
      </p:pic>
      <p:sp>
        <p:nvSpPr>
          <p:cNvPr id="7" name="TextBox 6">
            <a:extLst>
              <a:ext uri="{FF2B5EF4-FFF2-40B4-BE49-F238E27FC236}">
                <a16:creationId xmlns:a16="http://schemas.microsoft.com/office/drawing/2014/main" id="{78E94A53-79C2-4CEE-B7D3-CE5B35001532}"/>
              </a:ext>
            </a:extLst>
          </p:cNvPr>
          <p:cNvSpPr txBox="1"/>
          <p:nvPr/>
        </p:nvSpPr>
        <p:spPr>
          <a:xfrm>
            <a:off x="7309818" y="2090486"/>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sp>
        <p:nvSpPr>
          <p:cNvPr id="8" name="TextBox 7">
            <a:extLst>
              <a:ext uri="{FF2B5EF4-FFF2-40B4-BE49-F238E27FC236}">
                <a16:creationId xmlns:a16="http://schemas.microsoft.com/office/drawing/2014/main" id="{BF96FE5B-22F3-4897-BACF-C4BA44C8AE5C}"/>
              </a:ext>
            </a:extLst>
          </p:cNvPr>
          <p:cNvSpPr txBox="1"/>
          <p:nvPr/>
        </p:nvSpPr>
        <p:spPr>
          <a:xfrm>
            <a:off x="1732894" y="3714107"/>
            <a:ext cx="980974" cy="400110"/>
          </a:xfrm>
          <a:prstGeom prst="rect">
            <a:avLst/>
          </a:prstGeom>
          <a:noFill/>
        </p:spPr>
        <p:txBody>
          <a:bodyPr wrap="none" rtlCol="0">
            <a:spAutoFit/>
          </a:bodyPr>
          <a:lstStyle/>
          <a:p>
            <a:r>
              <a:rPr lang="en-GB" sz="2000" dirty="0">
                <a:sym typeface="Symbol" panose="05050102010706020507" pitchFamily="18" charset="2"/>
              </a:rPr>
              <a:t>update</a:t>
            </a:r>
            <a:endParaRPr lang="en-GB" sz="2000" dirty="0"/>
          </a:p>
        </p:txBody>
      </p:sp>
      <p:sp>
        <p:nvSpPr>
          <p:cNvPr id="9" name="TextBox 8">
            <a:extLst>
              <a:ext uri="{FF2B5EF4-FFF2-40B4-BE49-F238E27FC236}">
                <a16:creationId xmlns:a16="http://schemas.microsoft.com/office/drawing/2014/main" id="{614C602E-E4EA-4955-9585-8786F39B1319}"/>
              </a:ext>
            </a:extLst>
          </p:cNvPr>
          <p:cNvSpPr txBox="1"/>
          <p:nvPr/>
        </p:nvSpPr>
        <p:spPr>
          <a:xfrm>
            <a:off x="3982108" y="4756342"/>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sp>
        <p:nvSpPr>
          <p:cNvPr id="10" name="TextBox 9">
            <a:extLst>
              <a:ext uri="{FF2B5EF4-FFF2-40B4-BE49-F238E27FC236}">
                <a16:creationId xmlns:a16="http://schemas.microsoft.com/office/drawing/2014/main" id="{E022B254-C14B-4DFE-827D-18D58BF013F7}"/>
              </a:ext>
            </a:extLst>
          </p:cNvPr>
          <p:cNvSpPr txBox="1"/>
          <p:nvPr/>
        </p:nvSpPr>
        <p:spPr>
          <a:xfrm>
            <a:off x="3941541" y="2294653"/>
            <a:ext cx="691215" cy="400110"/>
          </a:xfrm>
          <a:prstGeom prst="rect">
            <a:avLst/>
          </a:prstGeom>
          <a:noFill/>
        </p:spPr>
        <p:txBody>
          <a:bodyPr wrap="none" rtlCol="0">
            <a:spAutoFit/>
          </a:bodyPr>
          <a:lstStyle/>
          <a:p>
            <a:r>
              <a:rPr lang="en-GB" sz="2000" dirty="0">
                <a:sym typeface="Symbol" panose="05050102010706020507" pitchFamily="18" charset="2"/>
              </a:rPr>
              <a:t>view</a:t>
            </a:r>
            <a:endParaRPr lang="en-GB" sz="2000" dirty="0"/>
          </a:p>
        </p:txBody>
      </p:sp>
      <p:pic>
        <p:nvPicPr>
          <p:cNvPr id="11" name="Picture 10">
            <a:extLst>
              <a:ext uri="{FF2B5EF4-FFF2-40B4-BE49-F238E27FC236}">
                <a16:creationId xmlns:a16="http://schemas.microsoft.com/office/drawing/2014/main" id="{87D27858-BE51-4A1F-81B1-DC37FE092A86}"/>
              </a:ext>
            </a:extLst>
          </p:cNvPr>
          <p:cNvPicPr>
            <a:picLocks noChangeAspect="1"/>
          </p:cNvPicPr>
          <p:nvPr/>
        </p:nvPicPr>
        <p:blipFill>
          <a:blip r:embed="rId5"/>
          <a:stretch>
            <a:fillRect/>
          </a:stretch>
        </p:blipFill>
        <p:spPr>
          <a:xfrm>
            <a:off x="6095206" y="3760785"/>
            <a:ext cx="3143387" cy="620124"/>
          </a:xfrm>
          <a:prstGeom prst="rect">
            <a:avLst/>
          </a:prstGeom>
        </p:spPr>
      </p:pic>
      <p:sp>
        <p:nvSpPr>
          <p:cNvPr id="12" name="TextBox 11">
            <a:extLst>
              <a:ext uri="{FF2B5EF4-FFF2-40B4-BE49-F238E27FC236}">
                <a16:creationId xmlns:a16="http://schemas.microsoft.com/office/drawing/2014/main" id="{F6A51A77-9E54-4FE4-B877-0D543349A513}"/>
              </a:ext>
            </a:extLst>
          </p:cNvPr>
          <p:cNvSpPr txBox="1"/>
          <p:nvPr/>
        </p:nvSpPr>
        <p:spPr>
          <a:xfrm>
            <a:off x="7415075" y="4529729"/>
            <a:ext cx="498855" cy="707886"/>
          </a:xfrm>
          <a:prstGeom prst="rect">
            <a:avLst/>
          </a:prstGeom>
          <a:noFill/>
        </p:spPr>
        <p:txBody>
          <a:bodyPr wrap="none" rtlCol="0">
            <a:spAutoFit/>
          </a:bodyPr>
          <a:lstStyle/>
          <a:p>
            <a:r>
              <a:rPr lang="en-GB" sz="4000" dirty="0">
                <a:sym typeface="Symbol" panose="05050102010706020507" pitchFamily="18" charset="2"/>
              </a:rPr>
              <a:t></a:t>
            </a:r>
            <a:endParaRPr lang="en-GB" sz="4000" dirty="0"/>
          </a:p>
        </p:txBody>
      </p:sp>
      <p:pic>
        <p:nvPicPr>
          <p:cNvPr id="13" name="Picture 12">
            <a:extLst>
              <a:ext uri="{FF2B5EF4-FFF2-40B4-BE49-F238E27FC236}">
                <a16:creationId xmlns:a16="http://schemas.microsoft.com/office/drawing/2014/main" id="{40375DDD-F54D-4AFB-BF24-587F2853E33E}"/>
              </a:ext>
            </a:extLst>
          </p:cNvPr>
          <p:cNvPicPr>
            <a:picLocks noChangeAspect="1"/>
          </p:cNvPicPr>
          <p:nvPr/>
        </p:nvPicPr>
        <p:blipFill>
          <a:blip r:embed="rId5"/>
          <a:stretch>
            <a:fillRect/>
          </a:stretch>
        </p:blipFill>
        <p:spPr>
          <a:xfrm>
            <a:off x="5875019" y="3276601"/>
            <a:ext cx="426721" cy="1409700"/>
          </a:xfrm>
          <a:prstGeom prst="rect">
            <a:avLst/>
          </a:prstGeom>
        </p:spPr>
      </p:pic>
    </p:spTree>
    <p:extLst>
      <p:ext uri="{BB962C8B-B14F-4D97-AF65-F5344CB8AC3E}">
        <p14:creationId xmlns:p14="http://schemas.microsoft.com/office/powerpoint/2010/main" val="32500693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Code I love: computation expressions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0332934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1818551"/>
            <a:ext cx="11176000" cy="5609228"/>
          </a:xfrm>
        </p:spPr>
        <p:txBody>
          <a:bodyPr/>
          <a:lstStyle/>
          <a:p>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async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option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task { … }</a:t>
            </a:r>
            <a:br>
              <a:rPr lang="en-GB" sz="4000" dirty="0">
                <a:latin typeface="Segoe UI Light" panose="020B0502040204020203" pitchFamily="34" charset="0"/>
                <a:cs typeface="Segoe UI Light" panose="020B0502040204020203" pitchFamily="34" charset="0"/>
              </a:rPr>
            </a:br>
            <a:r>
              <a:rPr lang="en-GB" sz="4000" dirty="0" err="1">
                <a:latin typeface="Segoe UI Light" panose="020B0502040204020203" pitchFamily="34" charset="0"/>
                <a:cs typeface="Segoe UI Light" panose="020B0502040204020203" pitchFamily="34" charset="0"/>
              </a:rPr>
              <a:t>taskSeq</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err="1">
                <a:latin typeface="Segoe UI Light" panose="020B0502040204020203" pitchFamily="34" charset="0"/>
                <a:cs typeface="Segoe UI Light" panose="020B0502040204020203" pitchFamily="34" charset="0"/>
              </a:rPr>
              <a:t>asyncOption</a:t>
            </a:r>
            <a:r>
              <a:rPr lang="en-GB" sz="4000" dirty="0">
                <a:latin typeface="Segoe UI Light" panose="020B0502040204020203" pitchFamily="34" charset="0"/>
                <a:cs typeface="Segoe UI Light" panose="020B0502040204020203" pitchFamily="34" charset="0"/>
              </a:rPr>
              <a:t> { … }</a:t>
            </a:r>
            <a:br>
              <a:rPr lang="en-GB" sz="4000" dirty="0">
                <a:latin typeface="Segoe UI Light" panose="020B0502040204020203" pitchFamily="34" charset="0"/>
                <a:cs typeface="Segoe UI Light" panose="020B0502040204020203" pitchFamily="34" charset="0"/>
              </a:rPr>
            </a:br>
            <a:r>
              <a:rPr lang="en-GB" sz="4000" dirty="0">
                <a:latin typeface="Segoe UI Light" panose="020B0502040204020203" pitchFamily="34" charset="0"/>
                <a:cs typeface="Segoe UI Light" panose="020B0502040204020203" pitchFamily="34" charset="0"/>
              </a:rPr>
              <a:t>….</a:t>
            </a:r>
            <a:br>
              <a:rPr lang="en-GB" sz="4000" dirty="0">
                <a:latin typeface="Segoe UI Light" panose="020B0502040204020203" pitchFamily="34" charset="0"/>
                <a:cs typeface="Segoe UI Light" panose="020B0502040204020203" pitchFamily="34" charset="0"/>
              </a:rPr>
            </a:br>
            <a:endParaRPr lang="en-GB" dirty="0">
              <a:latin typeface="Segoe UI Light" panose="020B0502040204020203" pitchFamily="34" charset="0"/>
              <a:cs typeface="Segoe UI Light" panose="020B0502040204020203" pitchFamily="34" charset="0"/>
            </a:endParaRPr>
          </a:p>
        </p:txBody>
      </p:sp>
      <p:sp>
        <p:nvSpPr>
          <p:cNvPr id="3" name="Title 3">
            <a:extLst>
              <a:ext uri="{FF2B5EF4-FFF2-40B4-BE49-F238E27FC236}">
                <a16:creationId xmlns:a16="http://schemas.microsoft.com/office/drawing/2014/main" id="{EC187E97-8442-48C2-9A6B-ABD9EE607194}"/>
              </a:ext>
            </a:extLst>
          </p:cNvPr>
          <p:cNvSpPr txBox="1">
            <a:spLocks/>
          </p:cNvSpPr>
          <p:nvPr/>
        </p:nvSpPr>
        <p:spPr>
          <a:xfrm>
            <a:off x="388305" y="471532"/>
            <a:ext cx="11176000" cy="1107996"/>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Tw Cen MT" panose="020B0602020104020603" pitchFamily="34" charset="0"/>
                <a:ea typeface="+mn-ea"/>
                <a:cs typeface="Arial" charset="0"/>
              </a:defRPr>
            </a:lvl1pPr>
          </a:lstStyle>
          <a:p>
            <a:r>
              <a:rPr lang="en-GB" sz="4000" dirty="0">
                <a:latin typeface="Segoe UI Light" panose="020B0502040204020203" pitchFamily="34" charset="0"/>
                <a:cs typeface="Segoe UI Light" panose="020B0502040204020203" pitchFamily="34" charset="0"/>
              </a:rPr>
              <a:t>“extensible, intuitive, friendly monadic notation on steroids”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3055143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seq</a:t>
            </a:r>
            <a:r>
              <a:rPr lang="en-GB" sz="4000" dirty="0">
                <a:latin typeface="Segoe UI Light" panose="020B0502040204020203" pitchFamily="34" charset="0"/>
                <a:cs typeface="Segoe UI Light" panose="020B0502040204020203" pitchFamily="34" charset="0"/>
              </a:rPr>
              <a:t> { … }, [ … ],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173092" cy="2991588"/>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Many examples, almost every page of code</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Alternative is explicit append etc</a:t>
            </a:r>
          </a:p>
          <a:p>
            <a:pPr marL="457200" indent="-457200" algn="l">
              <a:buFontTx/>
              <a:buChar char="-"/>
            </a:pPr>
            <a:endParaRPr lang="en-GB" sz="2400" spc="0" dirty="0">
              <a:latin typeface="Segoe UI Light" panose="020B0502040204020203" pitchFamily="34" charset="0"/>
              <a:cs typeface="Segoe UI Light" panose="020B0502040204020203" pitchFamily="34" charset="0"/>
            </a:endParaRPr>
          </a:p>
          <a:p>
            <a:pPr marL="457200" indent="-457200" algn="l">
              <a:buFontTx/>
              <a:buChar char="-"/>
            </a:pPr>
            <a:r>
              <a:rPr lang="en-GB" sz="2400" spc="0" dirty="0">
                <a:latin typeface="Segoe UI Light" panose="020B0502040204020203" pitchFamily="34" charset="0"/>
                <a:cs typeface="Segoe UI Light" panose="020B0502040204020203" pitchFamily="34" charset="0"/>
              </a:rPr>
              <a:t>Typically much more expressive than other comprehension notations</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0" name="Rectangle: Folded Corner 9">
            <a:extLst>
              <a:ext uri="{FF2B5EF4-FFF2-40B4-BE49-F238E27FC236}">
                <a16:creationId xmlns:a16="http://schemas.microsoft.com/office/drawing/2014/main" id="{146C4E4D-DEE6-4116-B91B-A64C2AEDDBE3}"/>
              </a:ext>
            </a:extLst>
          </p:cNvPr>
          <p:cNvSpPr/>
          <p:nvPr/>
        </p:nvSpPr>
        <p:spPr bwMode="auto">
          <a:xfrm>
            <a:off x="4773622" y="742060"/>
            <a:ext cx="7182255" cy="3419173"/>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List.concat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entities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List.collect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x</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List.cons</a:t>
            </a:r>
            <a:r>
              <a:rPr lang="en-GB" sz="1200" dirty="0">
                <a:solidFill>
                  <a:srgbClr val="D4D4D4"/>
                </a:solidFill>
                <a:latin typeface="Consolas" panose="020B0609020204030204" pitchFamily="49" charset="0"/>
              </a:rPr>
              <a:t> x</a:t>
            </a: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x.Fields</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List.filter</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fun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f</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-&gt;</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a:p>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B9F4A17A-2C1F-4D70-B0E6-57E7765EBD86}"/>
              </a:ext>
            </a:extLst>
          </p:cNvPr>
          <p:cNvSpPr txBox="1"/>
          <p:nvPr/>
        </p:nvSpPr>
        <p:spPr>
          <a:xfrm>
            <a:off x="4496043" y="776349"/>
            <a:ext cx="277578" cy="338554"/>
          </a:xfrm>
          <a:prstGeom prst="rect">
            <a:avLst/>
          </a:prstGeom>
          <a:noFill/>
        </p:spPr>
        <p:txBody>
          <a:bodyPr wrap="square" lIns="0" tIns="0" rIns="0" bIns="0" rtlCol="0">
            <a:spAutoFit/>
          </a:bodyPr>
          <a:lstStyle/>
          <a:p>
            <a:r>
              <a:rPr lang="en-GB" sz="2200" dirty="0">
                <a:solidFill>
                  <a:srgbClr val="FF0000"/>
                </a:solidFill>
                <a:latin typeface="Segoe Light" pitchFamily="34" charset="0"/>
                <a:sym typeface="Wingdings" panose="05000000000000000000" pitchFamily="2" charset="2"/>
              </a:rPr>
              <a:t></a:t>
            </a:r>
            <a:endParaRPr lang="en-GB" sz="2200" dirty="0">
              <a:solidFill>
                <a:srgbClr val="FF0000"/>
              </a:solidFill>
              <a:latin typeface="Segoe Light" pitchFamily="34" charset="0"/>
            </a:endParaRPr>
          </a:p>
        </p:txBody>
      </p:sp>
      <p:sp>
        <p:nvSpPr>
          <p:cNvPr id="13" name="TextBox 12">
            <a:extLst>
              <a:ext uri="{FF2B5EF4-FFF2-40B4-BE49-F238E27FC236}">
                <a16:creationId xmlns:a16="http://schemas.microsoft.com/office/drawing/2014/main" id="{277C14CA-AC91-4FAF-A896-5F3CF7A221AD}"/>
              </a:ext>
            </a:extLst>
          </p:cNvPr>
          <p:cNvSpPr txBox="1"/>
          <p:nvPr/>
        </p:nvSpPr>
        <p:spPr>
          <a:xfrm>
            <a:off x="4424807" y="1084125"/>
            <a:ext cx="486383" cy="492443"/>
          </a:xfrm>
          <a:prstGeom prst="rect">
            <a:avLst/>
          </a:prstGeom>
          <a:noFill/>
        </p:spPr>
        <p:txBody>
          <a:bodyPr wrap="square" lIns="0" tIns="0" rIns="0" bIns="0" rtlCol="0">
            <a:spAutoFit/>
          </a:bodyPr>
          <a:lstStyle/>
          <a:p>
            <a:r>
              <a:rPr lang="en-GB" sz="3200" dirty="0">
                <a:solidFill>
                  <a:srgbClr val="00B050"/>
                </a:solidFill>
                <a:latin typeface="Segoe Light" pitchFamily="34" charset="0"/>
                <a:sym typeface="Wingdings" panose="05000000000000000000" pitchFamily="2" charset="2"/>
              </a:rPr>
              <a:t></a:t>
            </a:r>
            <a:endParaRPr lang="en-GB" sz="3200" dirty="0">
              <a:solidFill>
                <a:srgbClr val="00B050"/>
              </a:solidFill>
              <a:latin typeface="Segoe Light" pitchFamily="34" charset="0"/>
            </a:endParaRPr>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4803119" y="840196"/>
            <a:ext cx="7182255" cy="5177607"/>
          </a:xfrm>
          <a:prstGeom prst="foldedCorner">
            <a:avLst>
              <a:gd name="adj" fmla="val 6281"/>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200" dirty="0">
                <a:solidFill>
                  <a:srgbClr val="569CD6"/>
                </a:solidFill>
                <a:latin typeface="Consolas" panose="020B0609020204030204" pitchFamily="49" charset="0"/>
              </a:rPr>
              <a:t>let rec</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9CDCFE"/>
                </a:solidFill>
                <a:latin typeface="Consolas" panose="020B0609020204030204" pitchFamily="49" charset="0"/>
              </a:rPr>
              <a:t>entities</a:t>
            </a:r>
            <a:r>
              <a:rPr lang="en-GB" sz="1200" dirty="0">
                <a:solidFill>
                  <a:srgbClr val="D4D4D4"/>
                </a:solidFill>
                <a:latin typeface="Consolas" panose="020B0609020204030204" pitchFamily="49" charset="0"/>
              </a:rPr>
              <a:t>: </a:t>
            </a:r>
            <a:r>
              <a:rPr lang="en-GB" sz="1200" dirty="0" err="1">
                <a:solidFill>
                  <a:srgbClr val="9CDCFE"/>
                </a:solidFill>
                <a:latin typeface="Consolas" panose="020B0609020204030204" pitchFamily="49" charset="0"/>
              </a:rPr>
              <a:t>FSharpEntitylist</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yield!</a:t>
            </a:r>
            <a:r>
              <a:rPr lang="en-GB" sz="1200" dirty="0">
                <a:solidFill>
                  <a:srgbClr val="D4D4D4"/>
                </a:solidFill>
                <a:latin typeface="Consolas" panose="020B0609020204030204" pitchFamily="49" charset="0"/>
              </a:rPr>
              <a:t> entities </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e.MembersFunctionsAndValues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x.GenericParameters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gp.IsCompilerGenerated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gp</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e.UnionCases</a:t>
            </a:r>
            <a:endParaRPr lang="en-GB" sz="1200" dirty="0">
              <a:solidFill>
                <a:srgbClr val="D4D4D4"/>
              </a:solidFill>
              <a:latin typeface="Consolas" panose="020B0609020204030204" pitchFamily="49" charset="0"/>
            </a:endParaRP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f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x.UnionCaseFields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f.IsCompilerGenerated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f</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for</a:t>
            </a:r>
            <a:r>
              <a:rPr lang="en-GB" sz="1200" dirty="0">
                <a:solidFill>
                  <a:srgbClr val="D4D4D4"/>
                </a:solidFill>
                <a:latin typeface="Consolas" panose="020B0609020204030204" pitchFamily="49" charset="0"/>
              </a:rPr>
              <a:t> x </a:t>
            </a:r>
            <a:r>
              <a:rPr lang="en-GB" sz="1200" dirty="0">
                <a:solidFill>
                  <a:srgbClr val="569CD6"/>
                </a:solidFill>
                <a:latin typeface="Consolas" panose="020B0609020204030204" pitchFamily="49" charset="0"/>
              </a:rPr>
              <a:t>in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e.FSharpFields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do</a:t>
            </a:r>
            <a:endParaRPr lang="en-GB" sz="1200" dirty="0">
              <a:solidFill>
                <a:srgbClr val="D4D4D4"/>
              </a:solidFill>
              <a:latin typeface="Consolas" panose="020B0609020204030204" pitchFamily="49" charset="0"/>
            </a:endParaRPr>
          </a:p>
          <a:p>
            <a:r>
              <a:rPr lang="en-GB" sz="1200" dirty="0">
                <a:solidFill>
                  <a:srgbClr val="569CD6"/>
                </a:solidFill>
                <a:latin typeface="Consolas" panose="020B0609020204030204" pitchFamily="49" charset="0"/>
              </a:rPr>
              <a:t>        if</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r>
              <a:rPr lang="en-GB" sz="1200" dirty="0">
                <a:solidFill>
                  <a:srgbClr val="D4D4D4"/>
                </a:solidFill>
                <a:latin typeface="Consolas" panose="020B0609020204030204" pitchFamily="49" charset="0"/>
              </a:rPr>
              <a:t> not </a:t>
            </a:r>
            <a:r>
              <a:rPr lang="en-GB" sz="1200" dirty="0" err="1">
                <a:solidFill>
                  <a:srgbClr val="D4D4D4"/>
                </a:solidFill>
                <a:latin typeface="Consolas" panose="020B0609020204030204" pitchFamily="49" charset="0"/>
              </a:rPr>
              <a:t>x.IsCompilerGenerated</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then</a:t>
            </a:r>
            <a:r>
              <a:rPr lang="en-GB" sz="1200" dirty="0">
                <a:solidFill>
                  <a:srgbClr val="D4D4D4"/>
                </a:solidFill>
                <a:latin typeface="Consolas" panose="020B0609020204030204" pitchFamily="49" charset="0"/>
              </a:rPr>
              <a:t> </a:t>
            </a: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x</a:t>
            </a:r>
          </a:p>
          <a:p>
            <a:endParaRPr lang="en-GB" sz="1200" dirty="0">
              <a:solidFill>
                <a:srgbClr val="569CD6"/>
              </a:solidFill>
              <a:latin typeface="Consolas" panose="020B0609020204030204" pitchFamily="49" charset="0"/>
            </a:endParaRPr>
          </a:p>
          <a:p>
            <a:r>
              <a:rPr lang="en-GB" sz="1200" dirty="0">
                <a:solidFill>
                  <a:srgbClr val="569CD6"/>
                </a:solidFill>
                <a:latin typeface="Consolas" panose="020B0609020204030204" pitchFamily="49" charset="0"/>
              </a:rPr>
              <a:t>      yield!</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allSymbolsInEntities</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compGen</a:t>
            </a:r>
            <a:r>
              <a:rPr lang="en-GB" sz="1200" dirty="0">
                <a:solidFill>
                  <a:srgbClr val="D4D4D4"/>
                </a:solidFill>
                <a:latin typeface="Consolas" panose="020B0609020204030204" pitchFamily="49" charset="0"/>
              </a:rPr>
              <a:t> </a:t>
            </a:r>
            <a:r>
              <a:rPr lang="en-GB" sz="1200" dirty="0" err="1">
                <a:solidFill>
                  <a:srgbClr val="D4D4D4"/>
                </a:solidFill>
                <a:latin typeface="Consolas" panose="020B0609020204030204" pitchFamily="49" charset="0"/>
              </a:rPr>
              <a:t>e.NestedEntities</a:t>
            </a:r>
            <a:r>
              <a:rPr lang="en-GB" sz="1200" dirty="0">
                <a:solidFill>
                  <a:srgbClr val="D4D4D4"/>
                </a:solidFill>
                <a:latin typeface="Consolas" panose="020B0609020204030204" pitchFamily="49" charset="0"/>
              </a:rPr>
              <a:t> </a:t>
            </a:r>
            <a:r>
              <a:rPr lang="en-GB" sz="1200" dirty="0">
                <a:solidFill>
                  <a:srgbClr val="569CD6"/>
                </a:solidFill>
                <a:latin typeface="Consolas" panose="020B0609020204030204" pitchFamily="49" charset="0"/>
              </a:rPr>
              <a:t>]</a:t>
            </a:r>
            <a:endParaRPr lang="en-GB" sz="1200"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2496743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3"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cs typeface="Segoe UI Light" panose="020B0502040204020203" pitchFamily="34" charset="0"/>
              </a:rPr>
              <a:t>async</a:t>
            </a:r>
            <a:r>
              <a:rPr lang="en-GB" sz="4000" dirty="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332399"/>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cs typeface="Segoe UI Light" panose="020B0502040204020203" pitchFamily="34" charset="0"/>
              </a:rPr>
              <a:t>One example: </a:t>
            </a: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pic>
        <p:nvPicPr>
          <p:cNvPr id="2" name="Picture 1">
            <a:extLst>
              <a:ext uri="{FF2B5EF4-FFF2-40B4-BE49-F238E27FC236}">
                <a16:creationId xmlns:a16="http://schemas.microsoft.com/office/drawing/2014/main" id="{AC3F8B96-325E-44CA-9184-C1B69433030A}"/>
              </a:ext>
            </a:extLst>
          </p:cNvPr>
          <p:cNvPicPr>
            <a:picLocks noChangeAspect="1"/>
          </p:cNvPicPr>
          <p:nvPr/>
        </p:nvPicPr>
        <p:blipFill>
          <a:blip r:embed="rId2"/>
          <a:stretch>
            <a:fillRect/>
          </a:stretch>
        </p:blipFill>
        <p:spPr>
          <a:xfrm>
            <a:off x="1308295" y="1866982"/>
            <a:ext cx="10412427" cy="3867473"/>
          </a:xfrm>
          <a:prstGeom prst="rect">
            <a:avLst/>
          </a:prstGeom>
          <a:ln>
            <a:solidFill>
              <a:schemeClr val="tx1"/>
            </a:solidFill>
          </a:ln>
        </p:spPr>
      </p:pic>
      <p:pic>
        <p:nvPicPr>
          <p:cNvPr id="11" name="Picture 10">
            <a:extLst>
              <a:ext uri="{FF2B5EF4-FFF2-40B4-BE49-F238E27FC236}">
                <a16:creationId xmlns:a16="http://schemas.microsoft.com/office/drawing/2014/main" id="{AC3F8B96-325E-44CA-9184-C1B69433030A}"/>
              </a:ext>
            </a:extLst>
          </p:cNvPr>
          <p:cNvPicPr>
            <a:picLocks noChangeAspect="1"/>
          </p:cNvPicPr>
          <p:nvPr/>
        </p:nvPicPr>
        <p:blipFill rotWithShape="1">
          <a:blip r:embed="rId2"/>
          <a:srcRect l="-541" t="61940"/>
          <a:stretch/>
        </p:blipFill>
        <p:spPr>
          <a:xfrm>
            <a:off x="1252025" y="2842804"/>
            <a:ext cx="10468697" cy="1471944"/>
          </a:xfrm>
          <a:prstGeom prst="rect">
            <a:avLst/>
          </a:prstGeom>
          <a:ln>
            <a:solidFill>
              <a:schemeClr val="tx1"/>
            </a:solidFill>
          </a:ln>
        </p:spPr>
      </p:pic>
    </p:spTree>
    <p:extLst>
      <p:ext uri="{BB962C8B-B14F-4D97-AF65-F5344CB8AC3E}">
        <p14:creationId xmlns:p14="http://schemas.microsoft.com/office/powerpoint/2010/main" val="251047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err="1">
                <a:latin typeface="Segoe UI Light" panose="020B0502040204020203" pitchFamily="34" charset="0"/>
              </a:rPr>
              <a:t>asyncSeq</a:t>
            </a:r>
            <a:r>
              <a:rPr lang="en-GB" sz="4000" dirty="0">
                <a:latin typeface="Segoe UI Light" panose="020B0502040204020203" pitchFamily="34" charset="0"/>
              </a:rPr>
              <a:t> { … }</a:t>
            </a:r>
            <a:endParaRPr lang="en-GB" dirty="0">
              <a:latin typeface="Segoe UI Light" panose="020B0502040204020203" pitchFamily="34" charset="0"/>
            </a:endParaRP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199439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400" spc="0" dirty="0">
                <a:latin typeface="Segoe UI Light" panose="020B0502040204020203" pitchFamily="34" charset="0"/>
              </a:rPr>
              <a:t>It’s a library</a:t>
            </a:r>
          </a:p>
          <a:p>
            <a:pPr algn="l"/>
            <a:endParaRPr lang="en-GB" sz="2400" spc="0" dirty="0">
              <a:latin typeface="Segoe UI Light" panose="020B0502040204020203" pitchFamily="34" charset="0"/>
            </a:endParaRPr>
          </a:p>
          <a:p>
            <a:pPr marL="457200" indent="-457200" algn="l">
              <a:buFontTx/>
              <a:buChar char="-"/>
            </a:pPr>
            <a:r>
              <a:rPr lang="en-GB" sz="2400" spc="0" dirty="0">
                <a:latin typeface="Segoe UI Light" panose="020B0502040204020203" pitchFamily="34" charset="0"/>
              </a:rPr>
              <a:t>No inversion of control, you think in a “forward” way</a:t>
            </a:r>
          </a:p>
          <a:p>
            <a:pPr marL="457200" indent="-457200" algn="l">
              <a:buFontTx/>
              <a:buChar char="-"/>
            </a:pPr>
            <a:endParaRPr lang="en-GB" sz="2400" spc="0" dirty="0">
              <a:latin typeface="Segoe UI Light" panose="020B0502040204020203" pitchFamily="34" charset="0"/>
            </a:endParaRPr>
          </a:p>
          <a:p>
            <a:pPr marL="457200" indent="-457200" algn="l">
              <a:buFontTx/>
              <a:buChar char="-"/>
            </a:pPr>
            <a:endParaRPr lang="en-GB" sz="2400" spc="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486400" y="5632315"/>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9" name="Rectangle 8">
            <a:extLst>
              <a:ext uri="{FF2B5EF4-FFF2-40B4-BE49-F238E27FC236}">
                <a16:creationId xmlns:a16="http://schemas.microsoft.com/office/drawing/2014/main" id="{88828B7D-7FD8-456B-AC71-E7317214FB54}"/>
              </a:ext>
            </a:extLst>
          </p:cNvPr>
          <p:cNvSpPr/>
          <p:nvPr/>
        </p:nvSpPr>
        <p:spPr>
          <a:xfrm>
            <a:off x="5070380" y="4036748"/>
            <a:ext cx="6096000" cy="307777"/>
          </a:xfrm>
          <a:prstGeom prst="rect">
            <a:avLst/>
          </a:prstGeom>
        </p:spPr>
        <p:txBody>
          <a:bodyPr>
            <a:spAutoFit/>
          </a:bodyPr>
          <a:lstStyle/>
          <a:p>
            <a:pPr algn="ctr" fontAlgn="base"/>
            <a:r>
              <a:rPr lang="en-GB" sz="1400" i="1" dirty="0">
                <a:solidFill>
                  <a:srgbClr val="333333"/>
                </a:solidFill>
                <a:latin typeface="Open Sans"/>
              </a:rPr>
              <a:t>v.</a:t>
            </a:r>
            <a:endParaRPr lang="en-GB" dirty="0"/>
          </a:p>
        </p:txBody>
      </p:sp>
      <p:sp>
        <p:nvSpPr>
          <p:cNvPr id="12" name="Rectangle: Folded Corner 11">
            <a:extLst>
              <a:ext uri="{FF2B5EF4-FFF2-40B4-BE49-F238E27FC236}">
                <a16:creationId xmlns:a16="http://schemas.microsoft.com/office/drawing/2014/main" id="{E559287C-F9B1-4231-94A5-CC04714299AC}"/>
              </a:ext>
            </a:extLst>
          </p:cNvPr>
          <p:cNvSpPr/>
          <p:nvPr/>
        </p:nvSpPr>
        <p:spPr bwMode="auto">
          <a:xfrm>
            <a:off x="5486400" y="411738"/>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withTime</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1000</a:t>
            </a:r>
            <a:r>
              <a:rPr lang="en-GB" sz="1600" dirty="0">
                <a:solidFill>
                  <a:srgbClr val="D4D4D4"/>
                </a:solidFill>
                <a:latin typeface="Consolas" panose="020B0609020204030204" pitchFamily="49" charset="0"/>
              </a:rPr>
              <a:t> </a:t>
            </a:r>
            <a:r>
              <a:rPr lang="en-GB" sz="1600" dirty="0">
                <a:solidFill>
                  <a:srgbClr val="608B4E"/>
                </a:solidFill>
                <a:latin typeface="Consolas" panose="020B0609020204030204" pitchFamily="49" charset="0"/>
              </a:rPr>
              <a:t>// non-blocking sleep</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a:solidFill>
                  <a:srgbClr val="B5CEA8"/>
                </a:solidFill>
                <a:latin typeface="Consolas" panose="020B0609020204030204" pitchFamily="49" charset="0"/>
              </a:rPr>
              <a:t>2</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0" name="Rectangle: Folded Corner 9">
            <a:extLst>
              <a:ext uri="{FF2B5EF4-FFF2-40B4-BE49-F238E27FC236}">
                <a16:creationId xmlns:a16="http://schemas.microsoft.com/office/drawing/2014/main" id="{22CE26F8-814E-4FDD-A293-EFBE8E4BE128}"/>
              </a:ext>
            </a:extLst>
          </p:cNvPr>
          <p:cNvSpPr/>
          <p:nvPr/>
        </p:nvSpPr>
        <p:spPr bwMode="auto">
          <a:xfrm>
            <a:off x="5486399" y="3381302"/>
            <a:ext cx="6405097" cy="2167111"/>
          </a:xfrm>
          <a:prstGeom prst="foldedCorner">
            <a:avLst/>
          </a:prstGeom>
          <a:solidFill>
            <a:srgbClr val="333333"/>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r>
              <a:rPr lang="en-GB" sz="1600" dirty="0">
                <a:solidFill>
                  <a:srgbClr val="569CD6"/>
                </a:solidFill>
                <a:latin typeface="Consolas" panose="020B0609020204030204" pitchFamily="49" charset="0"/>
              </a:rPr>
              <a:t>let</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intervalMs</a:t>
            </a:r>
            <a:r>
              <a:rPr lang="en-GB" sz="1600" dirty="0">
                <a:solidFill>
                  <a:srgbClr val="D4D4D4"/>
                </a:solidFill>
                <a:latin typeface="Consolas" panose="020B0609020204030204" pitchFamily="49" charset="0"/>
              </a:rPr>
              <a:t> (</a:t>
            </a:r>
            <a:r>
              <a:rPr lang="en-GB" sz="1600" dirty="0" err="1">
                <a:solidFill>
                  <a:srgbClr val="9CDCFE"/>
                </a:solidFill>
                <a:latin typeface="Consolas" panose="020B0609020204030204" pitchFamily="49" charset="0"/>
              </a:rPr>
              <a:t>periodMs</a:t>
            </a:r>
            <a:r>
              <a:rPr lang="en-GB" sz="1600" dirty="0" err="1">
                <a:solidFill>
                  <a:srgbClr val="D4D4D4"/>
                </a:solidFill>
                <a:latin typeface="Consolas" panose="020B0609020204030204" pitchFamily="49" charset="0"/>
              </a:rPr>
              <a:t>:</a:t>
            </a:r>
            <a:r>
              <a:rPr lang="en-GB" sz="1600" dirty="0" err="1">
                <a:solidFill>
                  <a:srgbClr val="9CDCFE"/>
                </a:solidFill>
                <a:latin typeface="Consolas" panose="020B0609020204030204" pitchFamily="49" charset="0"/>
              </a:rPr>
              <a:t>int</a:t>
            </a:r>
            <a:r>
              <a:rPr lang="en-GB" sz="1600" dirty="0">
                <a:solidFill>
                  <a:srgbClr val="D4D4D4"/>
                </a:solidFill>
                <a:latin typeface="Consolas" panose="020B0609020204030204" pitchFamily="49" charset="0"/>
              </a:rPr>
              <a:t>) </a:t>
            </a:r>
            <a:r>
              <a:rPr lang="en-GB" sz="1600" dirty="0">
                <a:solidFill>
                  <a:srgbClr val="569CD6"/>
                </a:solidFill>
                <a:latin typeface="Consolas" panose="020B0609020204030204" pitchFamily="49" charset="0"/>
              </a:rPr>
              <a:t>=</a:t>
            </a:r>
            <a:r>
              <a:rPr lang="en-GB" sz="1600" dirty="0">
                <a:solidFill>
                  <a:srgbClr val="D4D4D4"/>
                </a:solidFill>
                <a:latin typeface="Consolas" panose="020B0609020204030204" pitchFamily="49" charset="0"/>
              </a:rPr>
              <a:t> </a:t>
            </a:r>
          </a:p>
          <a:p>
            <a:r>
              <a:rPr lang="en-GB" sz="1600" dirty="0">
                <a:solidFill>
                  <a:srgbClr val="D4D4D4"/>
                </a:solidFill>
                <a:latin typeface="Consolas" panose="020B0609020204030204" pitchFamily="49" charset="0"/>
              </a:rPr>
              <a:t>    </a:t>
            </a:r>
            <a:r>
              <a:rPr lang="en-GB" sz="1600" dirty="0" err="1">
                <a:solidFill>
                  <a:srgbClr val="569CD6"/>
                </a:solidFill>
                <a:latin typeface="Consolas" panose="020B0609020204030204" pitchFamily="49" charset="0"/>
              </a:rPr>
              <a:t>asyncSeq</a:t>
            </a:r>
            <a:r>
              <a:rPr lang="en-GB" sz="1600" dirty="0">
                <a:solidFill>
                  <a:srgbClr val="569CD6"/>
                </a:solidFill>
                <a:latin typeface="Consolas" panose="020B0609020204030204" pitchFamily="49" charset="0"/>
              </a:rPr>
              <a:t> {</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while</a:t>
            </a:r>
            <a:r>
              <a:rPr lang="en-GB" sz="1600" dirty="0">
                <a:solidFill>
                  <a:srgbClr val="D4D4D4"/>
                </a:solidFill>
                <a:latin typeface="Consolas" panose="020B0609020204030204" pitchFamily="49" charset="0"/>
              </a:rPr>
              <a:t> true </a:t>
            </a:r>
            <a:r>
              <a:rPr lang="en-GB" sz="1600" dirty="0">
                <a:solidFill>
                  <a:srgbClr val="569CD6"/>
                </a:solidFill>
                <a:latin typeface="Consolas" panose="020B0609020204030204" pitchFamily="49" charset="0"/>
              </a:rPr>
              <a:t>do</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do!</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Async.Sleep</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periodMs</a:t>
            </a:r>
            <a:endParaRPr lang="en-GB" sz="1600" dirty="0">
              <a:solidFill>
                <a:srgbClr val="D4D4D4"/>
              </a:solidFill>
              <a:latin typeface="Consolas" panose="020B0609020204030204" pitchFamily="49" charset="0"/>
            </a:endParaRPr>
          </a:p>
          <a:p>
            <a:r>
              <a:rPr lang="en-GB" sz="1600" dirty="0">
                <a:solidFill>
                  <a:srgbClr val="569CD6"/>
                </a:solidFill>
                <a:latin typeface="Consolas" panose="020B0609020204030204" pitchFamily="49" charset="0"/>
              </a:rPr>
              <a:t>            yield</a:t>
            </a:r>
            <a:r>
              <a:rPr lang="en-GB" sz="1600" dirty="0">
                <a:solidFill>
                  <a:srgbClr val="D4D4D4"/>
                </a:solidFill>
                <a:latin typeface="Consolas" panose="020B0609020204030204" pitchFamily="49" charset="0"/>
              </a:rPr>
              <a:t> </a:t>
            </a:r>
            <a:r>
              <a:rPr lang="en-GB" sz="1600" dirty="0" err="1">
                <a:solidFill>
                  <a:srgbClr val="D4D4D4"/>
                </a:solidFill>
                <a:latin typeface="Consolas" panose="020B0609020204030204" pitchFamily="49" charset="0"/>
              </a:rPr>
              <a:t>DateTime.UtcNow</a:t>
            </a:r>
            <a:r>
              <a:rPr lang="en-GB" sz="1600" dirty="0">
                <a:solidFill>
                  <a:srgbClr val="D4D4D4"/>
                </a:solidFill>
                <a:latin typeface="Consolas" panose="020B0609020204030204" pitchFamily="49" charset="0"/>
              </a:rPr>
              <a:t> </a:t>
            </a:r>
          </a:p>
          <a:p>
            <a:r>
              <a:rPr lang="en-GB" sz="1600" dirty="0">
                <a:solidFill>
                  <a:srgbClr val="569CD6"/>
                </a:solidFill>
                <a:latin typeface="Consolas" panose="020B0609020204030204" pitchFamily="49" charset="0"/>
              </a:rPr>
              <a:t>    }</a:t>
            </a:r>
            <a:endParaRPr lang="en-GB" sz="16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6815FB37-EB40-4F3E-B8DB-FE9B6DB7F6B2}"/>
              </a:ext>
            </a:extLst>
          </p:cNvPr>
          <p:cNvSpPr/>
          <p:nvPr/>
        </p:nvSpPr>
        <p:spPr>
          <a:xfrm>
            <a:off x="4722751" y="5689406"/>
            <a:ext cx="5637056" cy="369332"/>
          </a:xfrm>
          <a:prstGeom prst="rect">
            <a:avLst/>
          </a:prstGeom>
        </p:spPr>
        <p:txBody>
          <a:bodyPr wrap="none">
            <a:spAutoFit/>
          </a:bodyPr>
          <a:lstStyle/>
          <a:p>
            <a:r>
              <a:rPr lang="en-GB" dirty="0">
                <a:hlinkClick r:id="rId2"/>
              </a:rPr>
              <a:t>https://fsprojects.github.io/FSharp.Control.AsyncSeq/</a:t>
            </a:r>
            <a:r>
              <a:rPr lang="en-GB" dirty="0"/>
              <a:t> </a:t>
            </a:r>
          </a:p>
        </p:txBody>
      </p:sp>
    </p:spTree>
    <p:extLst>
      <p:ext uri="{BB962C8B-B14F-4D97-AF65-F5344CB8AC3E}">
        <p14:creationId xmlns:p14="http://schemas.microsoft.com/office/powerpoint/2010/main" val="6041219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8595" y="469259"/>
            <a:ext cx="11176000" cy="553998"/>
          </a:xfrm>
        </p:spPr>
        <p:txBody>
          <a:bodyPr/>
          <a:lstStyle/>
          <a:p>
            <a:pPr algn="l"/>
            <a:r>
              <a:rPr lang="en-GB" sz="4000" dirty="0">
                <a:latin typeface="Segoe UI Light" panose="020B0502040204020203" pitchFamily="34" charset="0"/>
              </a:rPr>
              <a:t>I love…</a:t>
            </a:r>
            <a:endParaRPr lang="en-GB" dirty="0">
              <a:latin typeface="Segoe UI Light" panose="020B0502040204020203" pitchFamily="34" charset="0"/>
            </a:endParaRPr>
          </a:p>
        </p:txBody>
      </p:sp>
      <p:sp>
        <p:nvSpPr>
          <p:cNvPr id="16" name="Rectangular Callout 3">
            <a:extLst>
              <a:ext uri="{FF2B5EF4-FFF2-40B4-BE49-F238E27FC236}">
                <a16:creationId xmlns:a16="http://schemas.microsoft.com/office/drawing/2014/main" id="{388D3F30-A79F-4AF5-95C5-E415CDC16822}"/>
              </a:ext>
            </a:extLst>
          </p:cNvPr>
          <p:cNvSpPr/>
          <p:nvPr/>
        </p:nvSpPr>
        <p:spPr>
          <a:xfrm>
            <a:off x="5787754" y="794003"/>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implement .</a:t>
            </a:r>
            <a:r>
              <a:rPr lang="en-GB" sz="2400" dirty="0" err="1"/>
              <a:t>ToString</a:t>
            </a:r>
            <a:r>
              <a:rPr lang="en-GB" sz="2400" dirty="0"/>
              <a:t>() and </a:t>
            </a:r>
            <a:r>
              <a:rPr lang="en-GB" sz="2400" dirty="0" err="1"/>
              <a:t>DebuggerDisplay</a:t>
            </a:r>
            <a:r>
              <a:rPr lang="en-GB" sz="2400" dirty="0"/>
              <a:t> to aid debugging</a:t>
            </a:r>
          </a:p>
        </p:txBody>
      </p:sp>
      <p:sp>
        <p:nvSpPr>
          <p:cNvPr id="5" name="Title 3">
            <a:extLst>
              <a:ext uri="{FF2B5EF4-FFF2-40B4-BE49-F238E27FC236}">
                <a16:creationId xmlns:a16="http://schemas.microsoft.com/office/drawing/2014/main" id="{E351F08C-66CB-4A22-BFB9-DEB7FB12DD8E}"/>
              </a:ext>
            </a:extLst>
          </p:cNvPr>
          <p:cNvSpPr txBox="1">
            <a:spLocks/>
          </p:cNvSpPr>
          <p:nvPr/>
        </p:nvSpPr>
        <p:spPr>
          <a:xfrm>
            <a:off x="389283" y="1209502"/>
            <a:ext cx="4538344" cy="4653582"/>
          </a:xfrm>
          <a:prstGeom prst="rect">
            <a:avLst/>
          </a:prstGeom>
        </p:spPr>
        <p:txBody>
          <a:bodyPr vert="horz" wrap="square" lIns="0" tIns="0" rIns="0" bIns="0" rtlCol="0" anchor="t">
            <a:spAutoFit/>
          </a:bodyPr>
          <a:lstStyle>
            <a:lvl1pPr algn="ctr" defTabSz="933007" rtl="0" eaLnBrk="1" latinLnBrk="0" hangingPunct="1">
              <a:lnSpc>
                <a:spcPct val="90000"/>
              </a:lnSpc>
              <a:spcBef>
                <a:spcPct val="0"/>
              </a:spcBef>
              <a:buNone/>
              <a:defRPr lang="en-US" sz="4500" b="0" kern="1200" cap="none" spc="-102" baseline="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a:lstStyle>
          <a:p>
            <a:pPr marL="457200" indent="-457200" algn="l">
              <a:buFontTx/>
              <a:buChar char="-"/>
            </a:pPr>
            <a:r>
              <a:rPr lang="en-GB" sz="2800" dirty="0">
                <a:latin typeface="Segoe UI Light" panose="020B0502040204020203" pitchFamily="34" charset="0"/>
              </a:rPr>
              <a:t>Code that can be debugged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commented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tested</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performant</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under CI</a:t>
            </a:r>
          </a:p>
          <a:p>
            <a:pPr marL="457200" indent="-457200" algn="l">
              <a:buFontTx/>
              <a:buChar char="-"/>
            </a:pPr>
            <a:endParaRPr lang="en-GB" sz="2800" dirty="0">
              <a:latin typeface="Segoe UI Light" panose="020B0502040204020203" pitchFamily="34" charset="0"/>
            </a:endParaRPr>
          </a:p>
          <a:p>
            <a:pPr marL="457200" indent="-457200" algn="l">
              <a:buFontTx/>
              <a:buChar char="-"/>
            </a:pPr>
            <a:r>
              <a:rPr lang="en-GB" sz="2800" dirty="0">
                <a:latin typeface="Segoe UI Light" panose="020B0502040204020203" pitchFamily="34" charset="0"/>
              </a:rPr>
              <a:t>Code that is readable</a:t>
            </a:r>
          </a:p>
          <a:p>
            <a:pPr marL="457200" indent="-457200" algn="l">
              <a:buFontTx/>
              <a:buChar char="-"/>
            </a:pPr>
            <a:endParaRPr lang="en-GB" sz="2800" dirty="0">
              <a:latin typeface="Segoe UI Light" panose="020B0502040204020203" pitchFamily="34" charset="0"/>
            </a:endParaRPr>
          </a:p>
        </p:txBody>
      </p:sp>
      <p:sp>
        <p:nvSpPr>
          <p:cNvPr id="8" name="Rectangle 7">
            <a:extLst>
              <a:ext uri="{FF2B5EF4-FFF2-40B4-BE49-F238E27FC236}">
                <a16:creationId xmlns:a16="http://schemas.microsoft.com/office/drawing/2014/main" id="{7637B295-0636-4650-8B3F-BBDA51F414F1}"/>
              </a:ext>
            </a:extLst>
          </p:cNvPr>
          <p:cNvSpPr/>
          <p:nvPr/>
        </p:nvSpPr>
        <p:spPr bwMode="auto">
          <a:xfrm>
            <a:off x="5535038" y="4653793"/>
            <a:ext cx="3229126" cy="2042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latin typeface="Segoe Light" pitchFamily="34" charset="0"/>
            </a:endParaRPr>
          </a:p>
        </p:txBody>
      </p:sp>
      <p:sp>
        <p:nvSpPr>
          <p:cNvPr id="14" name="Rectangular Callout 3">
            <a:extLst>
              <a:ext uri="{FF2B5EF4-FFF2-40B4-BE49-F238E27FC236}">
                <a16:creationId xmlns:a16="http://schemas.microsoft.com/office/drawing/2014/main" id="{8FFC8A84-D6F1-4187-B001-0818160E66FB}"/>
              </a:ext>
            </a:extLst>
          </p:cNvPr>
          <p:cNvSpPr/>
          <p:nvPr/>
        </p:nvSpPr>
        <p:spPr>
          <a:xfrm>
            <a:off x="5787754" y="2127136"/>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variable names</a:t>
            </a:r>
          </a:p>
        </p:txBody>
      </p:sp>
      <p:sp>
        <p:nvSpPr>
          <p:cNvPr id="15" name="Rectangular Callout 3">
            <a:extLst>
              <a:ext uri="{FF2B5EF4-FFF2-40B4-BE49-F238E27FC236}">
                <a16:creationId xmlns:a16="http://schemas.microsoft.com/office/drawing/2014/main" id="{74FF5BEF-48D6-48BA-91FB-FEED83919E74}"/>
              </a:ext>
            </a:extLst>
          </p:cNvPr>
          <p:cNvSpPr/>
          <p:nvPr/>
        </p:nvSpPr>
        <p:spPr>
          <a:xfrm>
            <a:off x="5787754" y="3059477"/>
            <a:ext cx="4991990" cy="830997"/>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use good method names and seek good stack traces</a:t>
            </a:r>
          </a:p>
        </p:txBody>
      </p:sp>
      <p:sp>
        <p:nvSpPr>
          <p:cNvPr id="17" name="Rectangular Callout 3">
            <a:extLst>
              <a:ext uri="{FF2B5EF4-FFF2-40B4-BE49-F238E27FC236}">
                <a16:creationId xmlns:a16="http://schemas.microsoft.com/office/drawing/2014/main" id="{CB88C978-F2F5-4424-9196-AE6515F230EE}"/>
              </a:ext>
            </a:extLst>
          </p:cNvPr>
          <p:cNvSpPr/>
          <p:nvPr/>
        </p:nvSpPr>
        <p:spPr>
          <a:xfrm>
            <a:off x="5787754" y="4396409"/>
            <a:ext cx="4991990" cy="461665"/>
          </a:xfrm>
          <a:prstGeom prst="wedgeRectCallout">
            <a:avLst>
              <a:gd name="adj1" fmla="val 49018"/>
              <a:gd name="adj2" fmla="val -18980"/>
            </a:avLst>
          </a:prstGeom>
          <a:solidFill>
            <a:srgbClr val="ACE58F"/>
          </a:solidFill>
          <a:ln w="15875">
            <a:solidFill>
              <a:schemeClr val="tx1"/>
            </a:solidFill>
            <a:miter lim="800000"/>
            <a:headEnd/>
            <a:tailEnd/>
          </a:ln>
          <a:effectLst/>
        </p:spPr>
        <p:txBody>
          <a:bodyPr wrap="square" anchor="ctr" anchorCtr="1">
            <a:spAutoFit/>
          </a:bodyPr>
          <a:lstStyle/>
          <a:p>
            <a:pPr algn="ctr"/>
            <a:r>
              <a:rPr lang="en-GB" sz="2400" dirty="0"/>
              <a:t>Please, comment your code well</a:t>
            </a:r>
          </a:p>
        </p:txBody>
      </p:sp>
    </p:spTree>
    <p:extLst>
      <p:ext uri="{BB962C8B-B14F-4D97-AF65-F5344CB8AC3E}">
        <p14:creationId xmlns:p14="http://schemas.microsoft.com/office/powerpoint/2010/main" val="3931527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5"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000" dirty="0">
                <a:latin typeface="Segoe UI Light" panose="020B0502040204020203" pitchFamily="34" charset="0"/>
                <a:cs typeface="Segoe UI Light" panose="020B0502040204020203" pitchFamily="34" charset="0"/>
              </a:rPr>
              <a:t>What’s coming in F# 5.1/6.0…?</a:t>
            </a:r>
            <a:endParaRPr lang="en-GB" dirty="0">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E64433CB-E91B-4F6A-821F-702741421A80}"/>
              </a:ext>
            </a:extLst>
          </p:cNvPr>
          <p:cNvSpPr>
            <a:spLocks noGrp="1"/>
          </p:cNvSpPr>
          <p:nvPr>
            <p:ph type="body" idx="1"/>
          </p:nvPr>
        </p:nvSpPr>
        <p:spPr/>
        <p:txBody>
          <a:bodyPr/>
          <a:lstStyle/>
          <a:p>
            <a:pPr marL="685800" indent="-685800">
              <a:buFont typeface="Arial" panose="020B0604020202020204" pitchFamily="34" charset="0"/>
              <a:buChar char="•"/>
            </a:pPr>
            <a:r>
              <a:rPr lang="en-GB" dirty="0">
                <a:latin typeface="+mj-lt"/>
                <a:cs typeface="Segoe UI Light" panose="020B0502040204020203" pitchFamily="34" charset="0"/>
                <a:hlinkClick r:id="rId2"/>
              </a:rPr>
              <a:t>high-perf computation expressions</a:t>
            </a:r>
            <a:endParaRPr lang="en-GB" dirty="0">
              <a:latin typeface="+mj-lt"/>
              <a:cs typeface="Segoe UI Light" panose="020B0502040204020203" pitchFamily="34" charset="0"/>
              <a:hlinkClick r:id="rId3" action="ppaction://hlinkfile"/>
            </a:endParaRPr>
          </a:p>
          <a:p>
            <a:pPr marL="685800" indent="-685800">
              <a:buFont typeface="Arial" panose="020B0604020202020204" pitchFamily="34" charset="0"/>
              <a:buChar char="•"/>
            </a:pPr>
            <a:r>
              <a:rPr lang="en-GB" dirty="0">
                <a:latin typeface="+mj-lt"/>
                <a:cs typeface="Segoe UI Light" panose="020B0502040204020203" pitchFamily="34" charset="0"/>
                <a:hlinkClick r:id="rId3" action="ppaction://hlinkfile"/>
              </a:rPr>
              <a:t>tasks</a:t>
            </a:r>
            <a:endParaRPr lang="en-GB" dirty="0">
              <a:latin typeface="+mj-lt"/>
              <a:cs typeface="Segoe UI Light" panose="020B0502040204020203" pitchFamily="34" charset="0"/>
            </a:endParaRPr>
          </a:p>
          <a:p>
            <a:pPr marL="685800" indent="-685800">
              <a:buFont typeface="Arial" panose="020B0604020202020204" pitchFamily="34" charset="0"/>
              <a:buChar char="•"/>
            </a:pPr>
            <a:r>
              <a:rPr lang="en-GB" dirty="0">
                <a:latin typeface="+mj-lt"/>
                <a:hlinkClick r:id="rId4"/>
              </a:rPr>
              <a:t>anonymous unions</a:t>
            </a:r>
            <a:endParaRPr lang="en-GB" dirty="0">
              <a:latin typeface="+mj-lt"/>
            </a:endParaRPr>
          </a:p>
          <a:p>
            <a:pPr marL="685800" indent="-685800">
              <a:buFont typeface="Arial" panose="020B0604020202020204" pitchFamily="34" charset="0"/>
              <a:buChar char="•"/>
            </a:pPr>
            <a:r>
              <a:rPr lang="en-GB" dirty="0">
                <a:latin typeface="+mj-lt"/>
                <a:hlinkClick r:id="rId5"/>
              </a:rPr>
              <a:t>inline-if-lambda</a:t>
            </a:r>
            <a:endParaRPr lang="en-GB" dirty="0">
              <a:latin typeface="+mj-lt"/>
            </a:endParaRPr>
          </a:p>
          <a:p>
            <a:pPr marL="685800" indent="-685800">
              <a:buFont typeface="Arial" panose="020B0604020202020204" pitchFamily="34" charset="0"/>
              <a:buChar char="•"/>
            </a:pPr>
            <a:r>
              <a:rPr lang="en-GB" dirty="0">
                <a:latin typeface="+mj-lt"/>
                <a:hlinkClick r:id="rId6"/>
              </a:rPr>
              <a:t>additional type-directed conversions for better interop</a:t>
            </a:r>
            <a:endParaRPr lang="en-GB" dirty="0">
              <a:latin typeface="+mj-lt"/>
            </a:endParaRPr>
          </a:p>
        </p:txBody>
      </p:sp>
    </p:spTree>
    <p:extLst>
      <p:ext uri="{BB962C8B-B14F-4D97-AF65-F5344CB8AC3E}">
        <p14:creationId xmlns:p14="http://schemas.microsoft.com/office/powerpoint/2010/main" val="284321292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634" y="2605132"/>
            <a:ext cx="11176000" cy="553998"/>
          </a:xfrm>
        </p:spPr>
        <p:txBody>
          <a:bodyPr/>
          <a:lstStyle/>
          <a:p>
            <a:r>
              <a:rPr lang="en-GB" sz="4000" dirty="0">
                <a:latin typeface="Segoe UI Light" panose="020B0502040204020203" pitchFamily="34" charset="0"/>
                <a:cs typeface="Segoe UI Light" panose="020B0502040204020203" pitchFamily="34" charset="0"/>
              </a:rPr>
              <a:t>In Closing</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29229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get started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cs typeface="Consolas" panose="020B0609020204030204" pitchFamily="49" charset="0"/>
              </a:rPr>
              <a:t>dotnet new -</a:t>
            </a:r>
            <a:r>
              <a:rPr lang="en-GB" sz="3200" dirty="0" err="1">
                <a:latin typeface="Consolas" panose="020B0609020204030204" pitchFamily="49" charset="0"/>
                <a:cs typeface="Consolas" panose="020B0609020204030204" pitchFamily="49" charset="0"/>
              </a:rPr>
              <a:t>lang</a:t>
            </a:r>
            <a:r>
              <a:rPr lang="en-GB" sz="3200" dirty="0">
                <a:latin typeface="Consolas" panose="020B0609020204030204" pitchFamily="49" charset="0"/>
                <a:cs typeface="Consolas" panose="020B0609020204030204" pitchFamily="49" charset="0"/>
              </a:rPr>
              <a:t> F#</a:t>
            </a:r>
            <a:br>
              <a:rPr lang="en-GB" sz="3200" dirty="0">
                <a:latin typeface="Consolas" panose="020B0609020204030204" pitchFamily="49" charset="0"/>
                <a:cs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build</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3076" name="Picture 4">
            <a:extLst>
              <a:ext uri="{FF2B5EF4-FFF2-40B4-BE49-F238E27FC236}">
                <a16:creationId xmlns:a16="http://schemas.microsoft.com/office/drawing/2014/main" id="{52E979FA-A7CB-4BBB-80BF-9F57AB38E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5629" y="653143"/>
            <a:ext cx="2071396" cy="2071396"/>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C155D8C8-50D3-4773-81CF-BB67E845A27D}"/>
              </a:ext>
            </a:extLst>
          </p:cNvPr>
          <p:cNvSpPr/>
          <p:nvPr/>
        </p:nvSpPr>
        <p:spPr bwMode="auto">
          <a:xfrm>
            <a:off x="3720877" y="3680305"/>
            <a:ext cx="5038725" cy="208597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tools are part of the .NET SDK, available </a:t>
            </a:r>
            <a:r>
              <a:rPr lang="en-GB" sz="3600" b="1" u="sng" dirty="0">
                <a:gradFill>
                  <a:gsLst>
                    <a:gs pos="0">
                      <a:srgbClr val="FFFFFF"/>
                    </a:gs>
                    <a:gs pos="100000">
                      <a:srgbClr val="FFFFFF"/>
                    </a:gs>
                  </a:gsLst>
                  <a:lin ang="5400000" scaled="0"/>
                </a:gradFill>
                <a:latin typeface="Segoe Light" pitchFamily="34" charset="0"/>
              </a:rPr>
              <a:t>everywhere</a:t>
            </a:r>
            <a:endParaRPr lang="en-GB" b="1" u="sng" dirty="0"/>
          </a:p>
        </p:txBody>
      </p:sp>
      <p:pic>
        <p:nvPicPr>
          <p:cNvPr id="1026" name="Picture 2" descr="Linux - Wikipedia">
            <a:extLst>
              <a:ext uri="{FF2B5EF4-FFF2-40B4-BE49-F238E27FC236}">
                <a16:creationId xmlns:a16="http://schemas.microsoft.com/office/drawing/2014/main" id="{F2547BAB-F767-4814-AAD8-D48695B1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8207" y="3372451"/>
            <a:ext cx="1118818" cy="13252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90DD77F-95B7-4940-89AC-051F8AA4A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9615" y="5017747"/>
            <a:ext cx="1097409" cy="12632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2BE5C33-99B3-4E26-9F9E-957430189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104" y="3380062"/>
            <a:ext cx="1139900" cy="683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5399007-3059-40D3-8613-ACD68650F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0247" y="4385187"/>
            <a:ext cx="1897899" cy="9963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73DAA28-5EF4-46AA-A949-F1452D78A1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096" y="5647302"/>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6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004C8C5-1F9F-4CE3-8184-0A7CA038647F}"/>
              </a:ext>
            </a:extLst>
          </p:cNvPr>
          <p:cNvGraphicFramePr/>
          <p:nvPr>
            <p:extLst>
              <p:ext uri="{D42A27DB-BD31-4B8C-83A1-F6EECF244321}">
                <p14:modId xmlns:p14="http://schemas.microsoft.com/office/powerpoint/2010/main" val="3394274435"/>
              </p:ext>
            </p:extLst>
          </p:nvPr>
        </p:nvGraphicFramePr>
        <p:xfrm>
          <a:off x="247663" y="498443"/>
          <a:ext cx="11756269" cy="5318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560321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8943" y="644691"/>
            <a:ext cx="10238295" cy="817019"/>
          </a:xfrm>
        </p:spPr>
        <p:txBody>
          <a:bodyPr/>
          <a:lstStyle/>
          <a:p>
            <a:r>
              <a:rPr lang="en-GB" sz="5899" b="1" dirty="0">
                <a:solidFill>
                  <a:schemeClr val="bg1"/>
                </a:solidFill>
                <a:latin typeface="+mj-lt"/>
              </a:rPr>
              <a:t>Thanks! Questions?</a:t>
            </a:r>
          </a:p>
        </p:txBody>
      </p:sp>
      <p:pic>
        <p:nvPicPr>
          <p:cNvPr id="2" name="Picture 1">
            <a:extLst>
              <a:ext uri="{FF2B5EF4-FFF2-40B4-BE49-F238E27FC236}">
                <a16:creationId xmlns:a16="http://schemas.microsoft.com/office/drawing/2014/main" id="{4B2E1E01-F85A-44A3-B9A6-7893581A61EC}"/>
              </a:ext>
            </a:extLst>
          </p:cNvPr>
          <p:cNvPicPr>
            <a:picLocks noChangeAspect="1"/>
          </p:cNvPicPr>
          <p:nvPr/>
        </p:nvPicPr>
        <p:blipFill>
          <a:blip r:embed="rId2"/>
          <a:stretch>
            <a:fillRect/>
          </a:stretch>
        </p:blipFill>
        <p:spPr>
          <a:xfrm>
            <a:off x="243383" y="2193759"/>
            <a:ext cx="6829425" cy="4019550"/>
          </a:xfrm>
          <a:prstGeom prst="rect">
            <a:avLst/>
          </a:prstGeom>
        </p:spPr>
      </p:pic>
      <p:pic>
        <p:nvPicPr>
          <p:cNvPr id="2052" name="Picture 4" descr="File - Emoji U1f448 - Svg - Pointing Finger Emoji Png Clipart (1024x1024), Png Download">
            <a:extLst>
              <a:ext uri="{FF2B5EF4-FFF2-40B4-BE49-F238E27FC236}">
                <a16:creationId xmlns:a16="http://schemas.microsoft.com/office/drawing/2014/main" id="{E8AA52AC-D717-403B-8E03-3854A4DC5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957" y="2928550"/>
            <a:ext cx="3330618" cy="203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81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backend</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"giraffe-template::*"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giraffe</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1031" name="Picture 7" descr="Giraffe">
            <a:extLst>
              <a:ext uri="{FF2B5EF4-FFF2-40B4-BE49-F238E27FC236}">
                <a16:creationId xmlns:a16="http://schemas.microsoft.com/office/drawing/2014/main" id="{389D1A02-0007-494B-A977-584A7F3F1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3492" y="258198"/>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943BAE7-1749-4F68-9F79-221E6112CA65}"/>
              </a:ext>
            </a:extLst>
          </p:cNvPr>
          <p:cNvSpPr/>
          <p:nvPr/>
        </p:nvSpPr>
        <p:spPr>
          <a:xfrm>
            <a:off x="9743492" y="2194048"/>
            <a:ext cx="2276669" cy="2031325"/>
          </a:xfrm>
          <a:prstGeom prst="rect">
            <a:avLst/>
          </a:prstGeom>
        </p:spPr>
        <p:txBody>
          <a:bodyPr wrap="square">
            <a:spAutoFit/>
          </a:bodyPr>
          <a:lstStyle/>
          <a:p>
            <a:r>
              <a:rPr lang="en-GB" dirty="0">
                <a:solidFill>
                  <a:srgbClr val="24292E"/>
                </a:solidFill>
                <a:latin typeface="-apple-system"/>
              </a:rPr>
              <a:t>A functional ASP.NET Core micro web framework for building rich web applications.</a:t>
            </a:r>
          </a:p>
          <a:p>
            <a:br>
              <a:rPr lang="en-GB" dirty="0"/>
            </a:br>
            <a:endParaRPr lang="en-GB" dirty="0"/>
          </a:p>
        </p:txBody>
      </p:sp>
      <p:sp>
        <p:nvSpPr>
          <p:cNvPr id="3" name="Rectangle 2">
            <a:extLst>
              <a:ext uri="{FF2B5EF4-FFF2-40B4-BE49-F238E27FC236}">
                <a16:creationId xmlns:a16="http://schemas.microsoft.com/office/drawing/2014/main" id="{F048568E-4E41-4B5A-A2D1-F553CA59F9AB}"/>
              </a:ext>
            </a:extLst>
          </p:cNvPr>
          <p:cNvSpPr/>
          <p:nvPr/>
        </p:nvSpPr>
        <p:spPr>
          <a:xfrm>
            <a:off x="8967537" y="4225373"/>
            <a:ext cx="2850343" cy="307777"/>
          </a:xfrm>
          <a:prstGeom prst="rect">
            <a:avLst/>
          </a:prstGeom>
        </p:spPr>
        <p:txBody>
          <a:bodyPr wrap="square">
            <a:spAutoFit/>
          </a:bodyPr>
          <a:lstStyle/>
          <a:p>
            <a:r>
              <a:rPr lang="en-GB" sz="1400" dirty="0">
                <a:latin typeface="Segoe UI Light" panose="020B0502040204020203" pitchFamily="34" charset="0"/>
                <a:cs typeface="Segoe UI Light" panose="020B0502040204020203" pitchFamily="34" charset="0"/>
                <a:hlinkClick r:id="rId3"/>
              </a:rPr>
              <a:t>github.com/giraffe-</a:t>
            </a:r>
            <a:r>
              <a:rPr lang="en-GB" sz="1400" dirty="0" err="1">
                <a:latin typeface="Segoe UI Light" panose="020B0502040204020203" pitchFamily="34" charset="0"/>
                <a:cs typeface="Segoe UI Light" panose="020B0502040204020203" pitchFamily="34" charset="0"/>
                <a:hlinkClick r:id="rId3"/>
              </a:rPr>
              <a:t>fsharp</a:t>
            </a:r>
            <a:r>
              <a:rPr lang="en-GB" sz="1400" dirty="0">
                <a:latin typeface="Segoe UI Light" panose="020B0502040204020203" pitchFamily="34" charset="0"/>
                <a:cs typeface="Segoe UI Light" panose="020B0502040204020203" pitchFamily="34" charset="0"/>
                <a:hlinkClick r:id="rId3"/>
              </a:rPr>
              <a:t>/Giraffe</a:t>
            </a:r>
            <a:r>
              <a:rPr lang="en-GB" sz="1400" dirty="0">
                <a:latin typeface="Segoe UI Light" panose="020B0502040204020203" pitchFamily="34" charset="0"/>
                <a:cs typeface="Segoe UI Light" panose="020B0502040204020203" pitchFamily="34" charset="0"/>
              </a:rPr>
              <a:t> </a:t>
            </a:r>
            <a:endParaRPr lang="en-GB" sz="1400" dirty="0"/>
          </a:p>
        </p:txBody>
      </p:sp>
      <p:sp>
        <p:nvSpPr>
          <p:cNvPr id="6" name="Speech Bubble: Rectangle 5">
            <a:extLst>
              <a:ext uri="{FF2B5EF4-FFF2-40B4-BE49-F238E27FC236}">
                <a16:creationId xmlns:a16="http://schemas.microsoft.com/office/drawing/2014/main" id="{5C0AA6A8-6677-4D02-B321-C4D16384CCF1}"/>
              </a:ext>
            </a:extLst>
          </p:cNvPr>
          <p:cNvSpPr/>
          <p:nvPr/>
        </p:nvSpPr>
        <p:spPr bwMode="auto">
          <a:xfrm>
            <a:off x="3841082" y="4000907"/>
            <a:ext cx="5038725" cy="2391872"/>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F# offers extremely high-performance functional-first server-side programming</a:t>
            </a:r>
            <a:endParaRPr lang="en-GB" b="1" u="sng" dirty="0"/>
          </a:p>
        </p:txBody>
      </p:sp>
    </p:spTree>
    <p:extLst>
      <p:ext uri="{BB962C8B-B14F-4D97-AF65-F5344CB8AC3E}">
        <p14:creationId xmlns:p14="http://schemas.microsoft.com/office/powerpoint/2010/main" val="238626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(JS)</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Fable.Template</a:t>
            </a:r>
            <a:r>
              <a:rPr lang="en-GB" sz="3200" dirty="0">
                <a:latin typeface="Consolas" panose="020B0609020204030204" pitchFamily="49" charset="0"/>
              </a:rPr>
              <a:t>::*"</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fable</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install</a:t>
            </a:r>
            <a:br>
              <a:rPr lang="en-GB" sz="3200" dirty="0">
                <a:latin typeface="Consolas" panose="020B0609020204030204" pitchFamily="49" charset="0"/>
                <a:cs typeface="Consolas" panose="020B0609020204030204" pitchFamily="49" charset="0"/>
              </a:rPr>
            </a:br>
            <a:r>
              <a:rPr lang="en-GB" sz="3200" dirty="0" err="1">
                <a:latin typeface="Consolas" panose="020B0609020204030204" pitchFamily="49" charset="0"/>
                <a:cs typeface="Consolas" panose="020B0609020204030204" pitchFamily="49" charset="0"/>
              </a:rPr>
              <a:t>npm</a:t>
            </a:r>
            <a:r>
              <a:rPr lang="en-GB" sz="3200" dirty="0">
                <a:latin typeface="Consolas" panose="020B0609020204030204" pitchFamily="49" charset="0"/>
                <a:cs typeface="Consolas" panose="020B0609020204030204" pitchFamily="49" charset="0"/>
              </a:rPr>
              <a:t> start</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343" y="578498"/>
            <a:ext cx="2213806" cy="1632857"/>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2">
            <a:extLst>
              <a:ext uri="{FF2B5EF4-FFF2-40B4-BE49-F238E27FC236}">
                <a16:creationId xmlns:a16="http://schemas.microsoft.com/office/drawing/2014/main" id="{05A7B362-C03C-46D4-B9C0-D9E398D573DA}"/>
              </a:ext>
            </a:extLst>
          </p:cNvPr>
          <p:cNvSpPr/>
          <p:nvPr/>
        </p:nvSpPr>
        <p:spPr bwMode="auto">
          <a:xfrm>
            <a:off x="5012156" y="3449073"/>
            <a:ext cx="5150518" cy="2830429"/>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Like Typescript, F# lives happy in the node/</a:t>
            </a:r>
            <a:r>
              <a:rPr lang="en-GB" sz="3600" b="1" dirty="0" err="1">
                <a:gradFill>
                  <a:gsLst>
                    <a:gs pos="0">
                      <a:srgbClr val="FFFFFF"/>
                    </a:gs>
                    <a:gs pos="100000">
                      <a:srgbClr val="FFFFFF"/>
                    </a:gs>
                  </a:gsLst>
                  <a:lin ang="5400000" scaled="0"/>
                </a:gradFill>
                <a:latin typeface="Segoe Light" pitchFamily="34" charset="0"/>
              </a:rPr>
              <a:t>npm</a:t>
            </a:r>
            <a:r>
              <a:rPr lang="en-GB" sz="3600" b="1" dirty="0">
                <a:gradFill>
                  <a:gsLst>
                    <a:gs pos="0">
                      <a:srgbClr val="FFFFFF"/>
                    </a:gs>
                    <a:gs pos="100000">
                      <a:srgbClr val="FFFFFF"/>
                    </a:gs>
                  </a:gsLst>
                  <a:lin ang="5400000" scaled="0"/>
                </a:gradFill>
                <a:latin typeface="Segoe Light" pitchFamily="34" charset="0"/>
              </a:rPr>
              <a:t> ecosystem. You can use F# as a </a:t>
            </a:r>
            <a:r>
              <a:rPr lang="en-GB" sz="3600" b="1" dirty="0" err="1">
                <a:gradFill>
                  <a:gsLst>
                    <a:gs pos="0">
                      <a:srgbClr val="FFFFFF"/>
                    </a:gs>
                    <a:gs pos="100000">
                      <a:srgbClr val="FFFFFF"/>
                    </a:gs>
                  </a:gsLst>
                  <a:lin ang="5400000" scaled="0"/>
                </a:gradFill>
                <a:latin typeface="Segoe Light" pitchFamily="34" charset="0"/>
              </a:rPr>
              <a:t>Javascript</a:t>
            </a:r>
            <a:r>
              <a:rPr lang="en-GB" sz="3600" b="1" dirty="0">
                <a:gradFill>
                  <a:gsLst>
                    <a:gs pos="0">
                      <a:srgbClr val="FFFFFF"/>
                    </a:gs>
                    <a:gs pos="100000">
                      <a:srgbClr val="FFFFFF"/>
                    </a:gs>
                  </a:gsLst>
                  <a:lin ang="5400000" scaled="0"/>
                </a:gradFill>
                <a:latin typeface="Segoe Light" pitchFamily="34" charset="0"/>
              </a:rPr>
              <a:t>-first language</a:t>
            </a:r>
            <a:endParaRPr lang="en-GB" b="1" dirty="0"/>
          </a:p>
        </p:txBody>
      </p:sp>
    </p:spTree>
    <p:extLst>
      <p:ext uri="{BB962C8B-B14F-4D97-AF65-F5344CB8AC3E}">
        <p14:creationId xmlns:p14="http://schemas.microsoft.com/office/powerpoint/2010/main" val="205020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frontend (WASM)</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Bolero.Templates</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bolero-app</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run</a:t>
            </a:r>
            <a:br>
              <a:rPr lang="en-GB" sz="3200" dirty="0">
                <a:latin typeface="Consolas" panose="020B0609020204030204" pitchFamily="49" charset="0"/>
                <a:cs typeface="Consolas" panose="020B0609020204030204" pitchFamily="49" charset="0"/>
              </a:rPr>
            </a:br>
            <a:endParaRPr lang="en-GB" sz="4800" dirty="0">
              <a:latin typeface="Segoe UI Light" panose="020B0502040204020203" pitchFamily="34" charset="0"/>
            </a:endParaRPr>
          </a:p>
        </p:txBody>
      </p:sp>
      <p:pic>
        <p:nvPicPr>
          <p:cNvPr id="6146" name="Picture 2" descr="Bolero Enables Writing F# Apps Running in WebAssembly Using Blazor">
            <a:extLst>
              <a:ext uri="{FF2B5EF4-FFF2-40B4-BE49-F238E27FC236}">
                <a16:creationId xmlns:a16="http://schemas.microsoft.com/office/drawing/2014/main" id="{A33E3D2A-3C34-46E3-9FB5-777BF4DB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6775" y="388793"/>
            <a:ext cx="3143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28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49" y="772121"/>
            <a:ext cx="11176000" cy="4875181"/>
          </a:xfrm>
        </p:spPr>
        <p:txBody>
          <a:bodyPr>
            <a:normAutofit/>
          </a:bodyPr>
          <a:lstStyle/>
          <a:p>
            <a:pPr algn="l"/>
            <a:r>
              <a:rPr lang="en-GB" sz="4800" dirty="0">
                <a:latin typeface="Segoe UI Light" panose="020B0502040204020203" pitchFamily="34" charset="0"/>
              </a:rPr>
              <a:t>F# for the full stack</a:t>
            </a:r>
            <a:br>
              <a:rPr lang="en-GB" sz="4800" dirty="0">
                <a:latin typeface="Segoe UI Light" panose="020B0502040204020203" pitchFamily="34" charset="0"/>
              </a:rPr>
            </a:br>
            <a:br>
              <a:rPr lang="en-GB" sz="4800" dirty="0">
                <a:latin typeface="Segoe UI Light" panose="020B0502040204020203" pitchFamily="34" charset="0"/>
              </a:rPr>
            </a:br>
            <a:r>
              <a:rPr lang="en-GB" sz="3200" dirty="0">
                <a:latin typeface="Consolas" panose="020B0609020204030204" pitchFamily="49" charset="0"/>
              </a:rPr>
              <a:t>dotnet new -</a:t>
            </a:r>
            <a:r>
              <a:rPr lang="en-GB" sz="3200" dirty="0" err="1">
                <a:latin typeface="Consolas" panose="020B0609020204030204" pitchFamily="49" charset="0"/>
              </a:rPr>
              <a:t>i</a:t>
            </a:r>
            <a:r>
              <a:rPr lang="en-GB" sz="3200" dirty="0">
                <a:latin typeface="Consolas" panose="020B0609020204030204" pitchFamily="49" charset="0"/>
              </a:rPr>
              <a:t> </a:t>
            </a:r>
            <a:r>
              <a:rPr lang="en-GB" sz="3200" dirty="0" err="1">
                <a:latin typeface="Consolas" panose="020B0609020204030204" pitchFamily="49" charset="0"/>
              </a:rPr>
              <a:t>SAFE.Template</a:t>
            </a:r>
            <a:br>
              <a:rPr lang="en-GB" sz="3200" dirty="0">
                <a:latin typeface="Consolas" panose="020B0609020204030204" pitchFamily="49" charset="0"/>
              </a:rPr>
            </a:b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new SAFE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tool restore</a:t>
            </a:r>
            <a:br>
              <a:rPr lang="en-GB" sz="3200" dirty="0">
                <a:latin typeface="Consolas" panose="020B0609020204030204" pitchFamily="49" charset="0"/>
                <a:cs typeface="Consolas" panose="020B0609020204030204" pitchFamily="49" charset="0"/>
              </a:rPr>
            </a:br>
            <a:r>
              <a:rPr lang="en-GB" sz="3200" dirty="0">
                <a:latin typeface="Consolas" panose="020B0609020204030204" pitchFamily="49" charset="0"/>
                <a:cs typeface="Consolas" panose="020B0609020204030204" pitchFamily="49" charset="0"/>
              </a:rPr>
              <a:t>dotnet fake run</a:t>
            </a:r>
            <a:endParaRPr lang="en-GB" sz="4800" dirty="0">
              <a:latin typeface="Segoe UI Light" panose="020B0502040204020203" pitchFamily="34" charset="0"/>
            </a:endParaRPr>
          </a:p>
        </p:txBody>
      </p:sp>
      <p:pic>
        <p:nvPicPr>
          <p:cNvPr id="2050" name="Picture 2">
            <a:extLst>
              <a:ext uri="{FF2B5EF4-FFF2-40B4-BE49-F238E27FC236}">
                <a16:creationId xmlns:a16="http://schemas.microsoft.com/office/drawing/2014/main" id="{A557AC33-71F3-46F7-AD3E-12FCCAA44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621" y="3134311"/>
            <a:ext cx="811581" cy="59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Giraffe">
            <a:extLst>
              <a:ext uri="{FF2B5EF4-FFF2-40B4-BE49-F238E27FC236}">
                <a16:creationId xmlns:a16="http://schemas.microsoft.com/office/drawing/2014/main" id="{9CD680AA-E443-486C-98A7-CB0C38E7B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9686" y="3159828"/>
            <a:ext cx="573088" cy="573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F3A90D-DD02-41F4-9775-E7363BB093F2}"/>
              </a:ext>
            </a:extLst>
          </p:cNvPr>
          <p:cNvSpPr txBox="1"/>
          <p:nvPr/>
        </p:nvSpPr>
        <p:spPr>
          <a:xfrm>
            <a:off x="10429953" y="3366537"/>
            <a:ext cx="490840" cy="830997"/>
          </a:xfrm>
          <a:prstGeom prst="rect">
            <a:avLst/>
          </a:prstGeom>
          <a:noFill/>
        </p:spPr>
        <p:txBody>
          <a:bodyPr wrap="none" rtlCol="0">
            <a:spAutoFit/>
          </a:bodyPr>
          <a:lstStyle/>
          <a:p>
            <a:r>
              <a:rPr lang="en-GB" sz="4800" dirty="0"/>
              <a:t>+</a:t>
            </a:r>
          </a:p>
        </p:txBody>
      </p:sp>
      <p:sp>
        <p:nvSpPr>
          <p:cNvPr id="6" name="TextBox 5">
            <a:extLst>
              <a:ext uri="{FF2B5EF4-FFF2-40B4-BE49-F238E27FC236}">
                <a16:creationId xmlns:a16="http://schemas.microsoft.com/office/drawing/2014/main" id="{974DBE68-B0C0-4757-8448-9AEC5D6811FB}"/>
              </a:ext>
            </a:extLst>
          </p:cNvPr>
          <p:cNvSpPr txBox="1"/>
          <p:nvPr/>
        </p:nvSpPr>
        <p:spPr>
          <a:xfrm>
            <a:off x="10111074" y="2292477"/>
            <a:ext cx="490840" cy="830997"/>
          </a:xfrm>
          <a:prstGeom prst="rect">
            <a:avLst/>
          </a:prstGeom>
          <a:noFill/>
        </p:spPr>
        <p:txBody>
          <a:bodyPr wrap="none" rtlCol="0">
            <a:spAutoFit/>
          </a:bodyPr>
          <a:lstStyle/>
          <a:p>
            <a:r>
              <a:rPr lang="en-GB" sz="4800" dirty="0"/>
              <a:t>=</a:t>
            </a:r>
          </a:p>
        </p:txBody>
      </p:sp>
      <p:pic>
        <p:nvPicPr>
          <p:cNvPr id="4098" name="Picture 2">
            <a:extLst>
              <a:ext uri="{FF2B5EF4-FFF2-40B4-BE49-F238E27FC236}">
                <a16:creationId xmlns:a16="http://schemas.microsoft.com/office/drawing/2014/main" id="{176F4B68-2D3A-4FB3-AAB6-0AC83CDE6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906" y="697868"/>
            <a:ext cx="2543175" cy="14859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Microsoft Azure Translate - CELUM">
            <a:extLst>
              <a:ext uri="{FF2B5EF4-FFF2-40B4-BE49-F238E27FC236}">
                <a16:creationId xmlns:a16="http://schemas.microsoft.com/office/drawing/2014/main" id="{4F462B8A-A5DB-4B2D-9A7B-B4DAFA2C2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549" y="3450909"/>
            <a:ext cx="3554789" cy="177739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50162932-C842-4FA7-A79B-BB30564F163A}"/>
              </a:ext>
            </a:extLst>
          </p:cNvPr>
          <p:cNvSpPr/>
          <p:nvPr/>
        </p:nvSpPr>
        <p:spPr bwMode="auto">
          <a:xfrm>
            <a:off x="3829838" y="4355690"/>
            <a:ext cx="5150518" cy="2246155"/>
          </a:xfrm>
          <a:prstGeom prst="wedgeRectCallout">
            <a:avLst>
              <a:gd name="adj1" fmla="val -26504"/>
              <a:gd name="adj2" fmla="val 20491"/>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600" b="1" dirty="0">
                <a:gradFill>
                  <a:gsLst>
                    <a:gs pos="0">
                      <a:srgbClr val="FFFFFF"/>
                    </a:gs>
                    <a:gs pos="100000">
                      <a:srgbClr val="FFFFFF"/>
                    </a:gs>
                  </a:gsLst>
                  <a:lin ang="5400000" scaled="0"/>
                </a:gradFill>
                <a:latin typeface="Segoe Light" pitchFamily="34" charset="0"/>
              </a:rPr>
              <a:t>This is the best thing. It powers real businesses including Norway’s NRK</a:t>
            </a:r>
            <a:endParaRPr lang="en-GB" b="1" dirty="0"/>
          </a:p>
        </p:txBody>
      </p:sp>
    </p:spTree>
    <p:extLst>
      <p:ext uri="{BB962C8B-B14F-4D97-AF65-F5344CB8AC3E}">
        <p14:creationId xmlns:p14="http://schemas.microsoft.com/office/powerpoint/2010/main" val="243505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Functional-First</a:t>
            </a:r>
          </a:p>
        </p:txBody>
      </p:sp>
      <p:sp>
        <p:nvSpPr>
          <p:cNvPr id="4" name="TextBox 3"/>
          <p:cNvSpPr txBox="1"/>
          <p:nvPr/>
        </p:nvSpPr>
        <p:spPr>
          <a:xfrm>
            <a:off x="1881159" y="1928802"/>
            <a:ext cx="184731" cy="369332"/>
          </a:xfrm>
          <a:prstGeom prst="rect">
            <a:avLst/>
          </a:prstGeom>
          <a:noFill/>
        </p:spPr>
        <p:txBody>
          <a:bodyPr wrap="none" rtlCol="0">
            <a:spAutoFit/>
          </a:bodyPr>
          <a:lstStyle/>
          <a:p>
            <a:endParaRPr lang="en-GB" dirty="0"/>
          </a:p>
        </p:txBody>
      </p:sp>
      <p:sp>
        <p:nvSpPr>
          <p:cNvPr id="5" name="TextBox 4"/>
          <p:cNvSpPr txBox="1"/>
          <p:nvPr/>
        </p:nvSpPr>
        <p:spPr>
          <a:xfrm>
            <a:off x="1809720" y="1500174"/>
            <a:ext cx="8572560" cy="5398016"/>
          </a:xfrm>
          <a:prstGeom prst="rect">
            <a:avLst/>
          </a:prstGeom>
          <a:noFill/>
        </p:spPr>
        <p:txBody>
          <a:bodyPr wrap="square" rtlCol="0">
            <a:spAutoFit/>
          </a:bodyPr>
          <a:lstStyle/>
          <a:p>
            <a:pPr>
              <a:lnSpc>
                <a:spcPct val="110000"/>
              </a:lnSpc>
            </a:pPr>
            <a:r>
              <a:rPr lang="en-GB" sz="2400" i="1" dirty="0"/>
              <a:t>I've been coding in F# lately, for a production task. </a:t>
            </a:r>
            <a:br>
              <a:rPr lang="en-GB" sz="2400" i="1" dirty="0"/>
            </a:br>
            <a:br>
              <a:rPr lang="en-GB" sz="2400" i="1" dirty="0"/>
            </a:br>
            <a:r>
              <a:rPr lang="en-GB" sz="2400" i="1" dirty="0"/>
              <a:t>F# allows you to </a:t>
            </a:r>
            <a:r>
              <a:rPr lang="en-GB" sz="2400" b="1" i="1" dirty="0">
                <a:solidFill>
                  <a:srgbClr val="00B0F0"/>
                </a:solidFill>
              </a:rPr>
              <a:t>move smoothly</a:t>
            </a:r>
            <a:r>
              <a:rPr lang="en-GB" sz="2400" i="1" dirty="0"/>
              <a:t> in your programming style... I start with pure </a:t>
            </a:r>
            <a:r>
              <a:rPr lang="en-GB" sz="2400" b="1" i="1" dirty="0">
                <a:solidFill>
                  <a:srgbClr val="00B0F0"/>
                </a:solidFill>
              </a:rPr>
              <a:t>functional</a:t>
            </a:r>
            <a:r>
              <a:rPr lang="en-GB" sz="2400" i="1" dirty="0"/>
              <a:t> code, shift slightly towards an </a:t>
            </a:r>
            <a:r>
              <a:rPr lang="en-GB" sz="2400" b="1" i="1" dirty="0">
                <a:solidFill>
                  <a:srgbClr val="00B0F0"/>
                </a:solidFill>
              </a:rPr>
              <a:t>object-oriented</a:t>
            </a:r>
            <a:r>
              <a:rPr lang="en-GB" sz="2400" i="1" dirty="0"/>
              <a:t> style, and in production code, I sometimes have to do some </a:t>
            </a:r>
            <a:r>
              <a:rPr lang="en-GB" sz="2400" b="1" i="1" dirty="0">
                <a:solidFill>
                  <a:srgbClr val="00B0F0"/>
                </a:solidFill>
              </a:rPr>
              <a:t>imperative</a:t>
            </a:r>
            <a:r>
              <a:rPr lang="en-GB" sz="2400" i="1" dirty="0"/>
              <a:t> programming. </a:t>
            </a:r>
          </a:p>
          <a:p>
            <a:pPr>
              <a:lnSpc>
                <a:spcPct val="110000"/>
              </a:lnSpc>
            </a:pPr>
            <a:endParaRPr lang="en-GB" sz="2400" i="1" dirty="0"/>
          </a:p>
          <a:p>
            <a:pPr>
              <a:lnSpc>
                <a:spcPct val="110000"/>
              </a:lnSpc>
            </a:pPr>
            <a:r>
              <a:rPr lang="en-GB" sz="2400" i="1" dirty="0"/>
              <a:t>I can </a:t>
            </a:r>
            <a:r>
              <a:rPr lang="en-GB" sz="2400" b="1" i="1" dirty="0">
                <a:solidFill>
                  <a:schemeClr val="accent2">
                    <a:lumMod val="60000"/>
                    <a:lumOff val="40000"/>
                  </a:schemeClr>
                </a:solidFill>
              </a:rPr>
              <a:t>start with a pure idea</a:t>
            </a:r>
            <a:r>
              <a:rPr lang="en-GB" sz="2400" i="1" dirty="0"/>
              <a:t>, and still </a:t>
            </a:r>
            <a:r>
              <a:rPr lang="en-GB" sz="2400" b="1" i="1" dirty="0">
                <a:solidFill>
                  <a:schemeClr val="accent2">
                    <a:lumMod val="60000"/>
                    <a:lumOff val="40000"/>
                  </a:schemeClr>
                </a:solidFill>
              </a:rPr>
              <a:t>finish my project with realistic code</a:t>
            </a:r>
            <a:r>
              <a:rPr lang="en-GB" sz="2400" i="1" dirty="0"/>
              <a:t>. You're never disappointed in any phase of the project!</a:t>
            </a:r>
          </a:p>
          <a:p>
            <a:pPr>
              <a:lnSpc>
                <a:spcPct val="140000"/>
              </a:lnSpc>
            </a:pPr>
            <a:endParaRPr lang="en-GB" sz="2000" i="1" dirty="0"/>
          </a:p>
          <a:p>
            <a:pPr algn="r">
              <a:lnSpc>
                <a:spcPct val="140000"/>
              </a:lnSpc>
            </a:pPr>
            <a:r>
              <a:rPr lang="en-GB" sz="2000" dirty="0"/>
              <a:t>Julien </a:t>
            </a:r>
            <a:r>
              <a:rPr lang="en-GB" sz="2000" dirty="0" err="1"/>
              <a:t>Laugel</a:t>
            </a:r>
            <a:r>
              <a:rPr lang="en-GB" sz="2000" dirty="0"/>
              <a:t>, Chief Software Architect, www.eurostocks.com</a:t>
            </a:r>
            <a:br>
              <a:rPr lang="en-GB" sz="2000" i="1" dirty="0"/>
            </a:br>
            <a:endParaRPr lang="en-GB" sz="2000" i="1" dirty="0"/>
          </a:p>
        </p:txBody>
      </p:sp>
    </p:spTree>
    <p:extLst>
      <p:ext uri="{BB962C8B-B14F-4D97-AF65-F5344CB8AC3E}">
        <p14:creationId xmlns:p14="http://schemas.microsoft.com/office/powerpoint/2010/main" val="4196088657"/>
      </p:ext>
    </p:extLst>
  </p:cSld>
  <p:clrMapOvr>
    <a:masterClrMapping/>
  </p:clrMapOvr>
  <p:transition/>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5.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6.xml><?xml version="1.0" encoding="utf-8"?>
<a:theme xmlns:a="http://schemas.openxmlformats.org/drawingml/2006/main" name="1_FSharp-teched-europe-2010-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FSharp-teched-europe-2010-v2</Template>
  <TotalTime>31122</TotalTime>
  <Words>1886</Words>
  <Application>Microsoft Office PowerPoint</Application>
  <PresentationFormat>Widescreen</PresentationFormat>
  <Paragraphs>338</Paragraphs>
  <Slides>41</Slides>
  <Notes>2</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41</vt:i4>
      </vt:variant>
    </vt:vector>
  </HeadingPairs>
  <TitlesOfParts>
    <vt:vector size="58" baseType="lpstr">
      <vt:lpstr>Open Sans</vt:lpstr>
      <vt:lpstr>Tw Cen MT</vt:lpstr>
      <vt:lpstr>Calibri</vt:lpstr>
      <vt:lpstr>Wingdings</vt:lpstr>
      <vt:lpstr>Segoe Light</vt:lpstr>
      <vt:lpstr>Segoe UI</vt:lpstr>
      <vt:lpstr>Lucida Console</vt:lpstr>
      <vt:lpstr>Consolas</vt:lpstr>
      <vt:lpstr>-apple-system</vt:lpstr>
      <vt:lpstr>Arial</vt:lpstr>
      <vt:lpstr>Segoe UI Light</vt:lpstr>
      <vt:lpstr>FSharp-teched-europe-2010-v2</vt:lpstr>
      <vt:lpstr>White with Consolas font for code slides</vt:lpstr>
      <vt:lpstr>Metro Template-Template Blue</vt:lpstr>
      <vt:lpstr>New corp-style Presentation</vt:lpstr>
      <vt:lpstr>1_New corp-style Presentation</vt:lpstr>
      <vt:lpstr>1_FSharp-teched-europe-2010-v2</vt:lpstr>
      <vt:lpstr>PowerPoint Presentation</vt:lpstr>
      <vt:lpstr>PowerPoint Presentation</vt:lpstr>
      <vt:lpstr>PowerPoint Presentation</vt:lpstr>
      <vt:lpstr>F# get started  dotnet new -lang F#  dotnet build </vt:lpstr>
      <vt:lpstr>F# for the backend  dotnet new -i "giraffe-template::*"  dotnet giraffe </vt:lpstr>
      <vt:lpstr>F# for the frontend (JS)  dotnet new -i "Fable.Template::*"  dotnet new fable npm install npm start</vt:lpstr>
      <vt:lpstr>F# for the frontend (WASM)  dotnet new -i Bolero.Templates  dotnet new bolero-app dotnet run </vt:lpstr>
      <vt:lpstr>F# for the full stack  dotnet new -i SAFE.Template  dotnet new SAFE dotnet tool restore dotnet fake run</vt:lpstr>
      <vt:lpstr>Functional-First</vt:lpstr>
      <vt:lpstr>A functional-first approach makes a huge difference in practice  fsharp.org/testimonials </vt:lpstr>
      <vt:lpstr>An analysis (Simon Cousins, Energy Sector)</vt:lpstr>
      <vt:lpstr>PowerPoint Presentation</vt:lpstr>
      <vt:lpstr>Simon Cousins, Energy Sector</vt:lpstr>
      <vt:lpstr>Foundations of the F# Design (~2007)  </vt:lpstr>
      <vt:lpstr>F# - Objects + Functional</vt:lpstr>
      <vt:lpstr>Objects</vt:lpstr>
      <vt:lpstr>Code I love:   Functional computation of encapsulated tables and summaries</vt:lpstr>
      <vt:lpstr>Deconstructing Object Programming</vt:lpstr>
      <vt:lpstr>20+ features of OO</vt:lpstr>
      <vt:lpstr>Some make F# a better API language  Some make F# a better implementation language  Some are part of an interop standard  Some are not needed</vt:lpstr>
      <vt:lpstr>Where do we stand?</vt:lpstr>
      <vt:lpstr>The 20+ features of OO</vt:lpstr>
      <vt:lpstr>Object Programming v. Object-Oriented Programming</vt:lpstr>
      <vt:lpstr>Object Programming focuses on …  succinct coding, notational convenience  API ergonomics  good naming  practical encapsulation   sensible, small, composable abstractions  expression-oriented  making simple things out of (potentially complex) foundations  works well with expression-oriented programming</vt:lpstr>
      <vt:lpstr>In the extreme Object-Oriented Programming can be…  objects as a single paradigm  hierarchical classification (Animal, Cat, Dog, AbstractJellyBeanFactoryDelegator)  large abstractions with many holes and failure points  declarations not expressions  composition through… more hierarchies </vt:lpstr>
      <vt:lpstr>The F# approach is to embrace object programming, make it fit with the expression-oriented typed functional paradigm  but not embrace full “object-orientation” (unless you happen to be in a project using that technique) </vt:lpstr>
      <vt:lpstr>This is a typical Client/Server App</vt:lpstr>
      <vt:lpstr>The Web Client uses “Model View Update” c.f. React</vt:lpstr>
      <vt:lpstr>PowerPoint Presentation</vt:lpstr>
      <vt:lpstr>PowerPoint Presentation</vt:lpstr>
      <vt:lpstr>PowerPoint Presentation</vt:lpstr>
      <vt:lpstr>Code I love: computation expressions</vt:lpstr>
      <vt:lpstr>seq { … } [ … ] [| … |]    async { … } option { … } task { … } taskSeq { … } asyncOption { … } …. </vt:lpstr>
      <vt:lpstr>seq { … }, [ … ], [| … |]</vt:lpstr>
      <vt:lpstr>async { … }</vt:lpstr>
      <vt:lpstr>asyncSeq { … }</vt:lpstr>
      <vt:lpstr>I love…</vt:lpstr>
      <vt:lpstr>What’s coming in F# 5.1/6.0…?</vt:lpstr>
      <vt:lpstr>In Closing</vt:lpstr>
      <vt:lpstr>PowerPoint Presentation</vt:lpstr>
      <vt:lpstr>Thanks! Questions?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618</cp:revision>
  <cp:lastPrinted>2010-05-11T05:02:34Z</cp:lastPrinted>
  <dcterms:created xsi:type="dcterms:W3CDTF">2010-11-09T11:20:14Z</dcterms:created>
  <dcterms:modified xsi:type="dcterms:W3CDTF">2021-07-22T20:34:07Z</dcterms:modified>
  <cp:category>TechEd Europe 2010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dsyme@microsoft.com</vt:lpwstr>
  </property>
  <property fmtid="{D5CDD505-2E9C-101B-9397-08002B2CF9AE}" pid="5" name="MSIP_Label_f42aa342-8706-4288-bd11-ebb85995028c_SetDate">
    <vt:lpwstr>2019-02-20T20:14:02.2784112Z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755998b5-d8a5-4a9e-a574-44dc9f959045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